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313" r:id="rId3"/>
    <p:sldId id="315" r:id="rId4"/>
    <p:sldId id="307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0" r:id="rId17"/>
    <p:sldId id="308" r:id="rId18"/>
    <p:sldId id="271" r:id="rId19"/>
    <p:sldId id="272" r:id="rId20"/>
    <p:sldId id="273" r:id="rId21"/>
    <p:sldId id="274" r:id="rId22"/>
    <p:sldId id="275" r:id="rId23"/>
    <p:sldId id="276" r:id="rId24"/>
    <p:sldId id="302" r:id="rId25"/>
    <p:sldId id="268" r:id="rId26"/>
    <p:sldId id="303" r:id="rId27"/>
    <p:sldId id="277" r:id="rId28"/>
    <p:sldId id="278" r:id="rId29"/>
    <p:sldId id="279" r:id="rId30"/>
    <p:sldId id="281" r:id="rId31"/>
    <p:sldId id="309" r:id="rId32"/>
    <p:sldId id="282" r:id="rId33"/>
    <p:sldId id="301" r:id="rId34"/>
    <p:sldId id="284" r:id="rId35"/>
    <p:sldId id="285" r:id="rId36"/>
    <p:sldId id="286" r:id="rId37"/>
    <p:sldId id="304" r:id="rId38"/>
    <p:sldId id="287" r:id="rId39"/>
    <p:sldId id="288" r:id="rId40"/>
    <p:sldId id="300" r:id="rId41"/>
    <p:sldId id="310" r:id="rId42"/>
    <p:sldId id="289" r:id="rId43"/>
    <p:sldId id="291" r:id="rId44"/>
    <p:sldId id="292" r:id="rId45"/>
    <p:sldId id="311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12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BF552-F2C4-4F6D-A2BF-BE2555D20BE5}" type="datetimeFigureOut">
              <a:rPr lang="fr-FR" smtClean="0"/>
              <a:t>08/09/2016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38730-0743-4711-A948-7E94EDB27C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60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45F2-0B54-40A5-8FCD-7F0ABEE0EB4C}" type="datetime1">
              <a:rPr lang="fr-FR" smtClean="0"/>
              <a:t>08/09/2016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CC109BC-DCA5-449B-8A3F-8CAFBD366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69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E0B4-42BC-4BCD-A0AB-3B819B90BE3E}" type="datetime1">
              <a:rPr lang="fr-FR" smtClean="0"/>
              <a:t>08/09/2016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CC109BC-DCA5-449B-8A3F-8CAFBD366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30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856-9405-425C-BB96-90854A6C801C}" type="datetime1">
              <a:rPr lang="fr-FR" smtClean="0"/>
              <a:t>08/09/2016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CC109BC-DCA5-449B-8A3F-8CAFBD36693D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8278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A734-01E4-4749-BAC5-0814C0C555A8}" type="datetime1">
              <a:rPr lang="fr-FR" smtClean="0"/>
              <a:t>08/09/2016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CC109BC-DCA5-449B-8A3F-8CAFBD366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0801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8EF1-0524-4469-8028-F39B56942E09}" type="datetime1">
              <a:rPr lang="fr-FR" smtClean="0"/>
              <a:t>08/09/2016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CC109BC-DCA5-449B-8A3F-8CAFBD36693D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2479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CCD6-AF8B-4C3B-BE62-77AB6B11F807}" type="datetime1">
              <a:rPr lang="fr-FR" smtClean="0"/>
              <a:t>08/09/2016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CC109BC-DCA5-449B-8A3F-8CAFBD366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006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2C137-214B-428F-A9A7-8ED2AC5E8FF3}" type="datetime1">
              <a:rPr lang="fr-FR" smtClean="0"/>
              <a:t>08/09/2016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353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F5592-740C-41CB-9101-80BC0B1A25B4}" type="datetime1">
              <a:rPr lang="fr-FR" smtClean="0"/>
              <a:t>08/09/2016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90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A58E-2748-4200-8423-4B41EFDFCF82}" type="datetime1">
              <a:rPr lang="fr-FR" smtClean="0"/>
              <a:t>08/09/2016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213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7B0F-376F-4FD5-AAF3-0F26F81EF364}" type="datetime1">
              <a:rPr lang="fr-FR" smtClean="0"/>
              <a:t>08/09/2016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CC109BC-DCA5-449B-8A3F-8CAFBD366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860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C9A8D-3A75-4727-9603-291FEFB099C7}" type="datetime1">
              <a:rPr lang="fr-FR" smtClean="0"/>
              <a:t>08/09/2016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CC109BC-DCA5-449B-8A3F-8CAFBD366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57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AECA7-9B51-402E-905D-2FFB3EC06FEE}" type="datetime1">
              <a:rPr lang="fr-FR" smtClean="0"/>
              <a:t>08/09/2016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CC109BC-DCA5-449B-8A3F-8CAFBD366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76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476F-1F31-41CC-A075-ABD10944CD72}" type="datetime1">
              <a:rPr lang="fr-FR" smtClean="0"/>
              <a:t>08/09/2016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83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C4E8-E828-4859-9B01-93F92266F7A2}" type="datetime1">
              <a:rPr lang="fr-FR" smtClean="0"/>
              <a:t>08/09/2016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649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6EF10-FDCC-4AF2-9D9B-18F3382DB0D4}" type="datetime1">
              <a:rPr lang="fr-FR" smtClean="0"/>
              <a:t>08/09/2016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393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31E3-18DF-45BD-A46C-427C62346B6A}" type="datetime1">
              <a:rPr lang="fr-FR" smtClean="0"/>
              <a:t>08/09/2016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CC109BC-DCA5-449B-8A3F-8CAFBD366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91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20246-2F43-4773-BCB8-7BFA06A51DF2}" type="datetime1">
              <a:rPr lang="fr-FR" smtClean="0"/>
              <a:t>08/09/2016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CC109BC-DCA5-449B-8A3F-8CAFBD3669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11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lessmeeting.com/7-steps-perfect-meeting-agenda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30219" y="2794819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an extension of the TBL </a:t>
            </a:r>
            <a:b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genres of </a:t>
            </a:r>
            <a:r>
              <a:rPr lang="fr-FR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discourse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in the culture</a:t>
            </a:r>
            <a:b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482970" y="5455805"/>
            <a:ext cx="6390352" cy="1126283"/>
          </a:xfrm>
        </p:spPr>
        <p:txBody>
          <a:bodyPr>
            <a:noAutofit/>
          </a:bodyPr>
          <a:lstStyle/>
          <a:p>
            <a:pPr algn="ctr"/>
            <a:r>
              <a:rPr lang="fr-FR" sz="2000" b="1" dirty="0"/>
              <a:t>Jean-Jacques RICHER</a:t>
            </a:r>
          </a:p>
          <a:p>
            <a:pPr algn="ctr"/>
            <a:r>
              <a:rPr lang="fr-FR" sz="2000" b="1" dirty="0"/>
              <a:t>Université de Bourgogne – </a:t>
            </a:r>
            <a:r>
              <a:rPr lang="fr-FR" sz="2000" b="1" dirty="0" err="1"/>
              <a:t>University</a:t>
            </a:r>
            <a:r>
              <a:rPr lang="fr-FR" sz="2000" b="1" dirty="0"/>
              <a:t> of </a:t>
            </a:r>
            <a:r>
              <a:rPr lang="fr-FR" sz="2000" b="1" dirty="0" err="1"/>
              <a:t>Burgundy</a:t>
            </a:r>
            <a:r>
              <a:rPr lang="fr-FR" sz="2000" b="1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216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2" y="1868129"/>
            <a:ext cx="8915400" cy="3777622"/>
          </a:xfrm>
        </p:spPr>
        <p:txBody>
          <a:bodyPr/>
          <a:lstStyle/>
          <a:p>
            <a:pPr algn="just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to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acquire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communicative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competence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key component of the course must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allow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use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real communication and […]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exercise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drill are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neither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necessary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sufficient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Terrell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(1983: 16 / 17). </a:t>
            </a:r>
          </a:p>
          <a:p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meaning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help us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acquire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Terrell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(1983: 32).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10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213834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25213" y="1666566"/>
            <a:ext cx="8908896" cy="3462989"/>
          </a:xfrm>
        </p:spPr>
        <p:txBody>
          <a:bodyPr>
            <a:normAutofit/>
          </a:bodyPr>
          <a:lstStyle/>
          <a:p>
            <a:pPr algn="just"/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Willis D., Willis J., 2007,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Doing</a:t>
            </a:r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Teaching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Oxford : Oxford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11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3566189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22323" y="2123768"/>
            <a:ext cx="10103515" cy="3905441"/>
          </a:xfrm>
        </p:spPr>
        <p:txBody>
          <a:bodyPr>
            <a:normAutofit/>
          </a:bodyPr>
          <a:lstStyle/>
          <a:p>
            <a:pPr algn="just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the second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pedagogy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viable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seeks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systematic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relations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(issues of design,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focus and interaction types), and the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ways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implemented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classroom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promote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notably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use of planning, feedback and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teacher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guidance and support). »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Samuda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Bygate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(2009 : 79)</a:t>
            </a:r>
          </a:p>
          <a:p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12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3478079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3264" y="2300746"/>
            <a:ext cx="9483214" cy="3598609"/>
          </a:xfrm>
        </p:spPr>
        <p:txBody>
          <a:bodyPr>
            <a:normAutofit/>
          </a:bodyPr>
          <a:lstStyle/>
          <a:p>
            <a:pPr algn="just"/>
            <a:r>
              <a:rPr lang="fr-F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P.P.P. 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" That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item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first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learners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explanation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This item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practised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manner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'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exercises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'.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Finally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item in free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production are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 Ellis, (2003: 25).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13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2392925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91031" y="1651819"/>
            <a:ext cx="9660193" cy="402630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not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selected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basis of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Samuda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Bygate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(2008 :  208); </a:t>
            </a:r>
          </a:p>
          <a:p>
            <a:pPr algn="just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the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potential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pedagogic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focus of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emerges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sustained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meaningful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engagements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demands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 » 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Samuda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Bygate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(2009: 208);</a:t>
            </a:r>
          </a:p>
          <a:p>
            <a:pPr algn="just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engagement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meaning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spingboard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engagement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;"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Samuda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Bygate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(2009: 208); </a:t>
            </a:r>
          </a:p>
          <a:p>
            <a:pPr algn="just"/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"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Holistic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fr-FR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involve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learner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dealing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aspects of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the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normally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»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Samuda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Bygate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(2008 : 7) 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14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249410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6283" y="1740309"/>
            <a:ext cx="9705309" cy="3920190"/>
          </a:xfrm>
        </p:spPr>
        <p:txBody>
          <a:bodyPr>
            <a:normAutofit/>
          </a:bodyPr>
          <a:lstStyle/>
          <a:p>
            <a:pPr algn="just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a key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cycle ;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actualise part of the curriculum, to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enrich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syllabus or to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additional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[…].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not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necessarily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purposes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syllabus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itself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categories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."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Samuda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Bygate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(2009 : 59).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15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2352134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3266" y="2005782"/>
            <a:ext cx="9394722" cy="3126658"/>
          </a:xfrm>
        </p:spPr>
        <p:txBody>
          <a:bodyPr>
            <a:normAutofit/>
          </a:bodyPr>
          <a:lstStyle/>
          <a:p>
            <a:pPr algn="just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 the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task-based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teaching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(TBLT) to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contexts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the central unit of instruction :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‘drive’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classroom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curriculum and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syllabuses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modes of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Samuda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Bygate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(2008 : 58 )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16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317472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95401" y="2178424"/>
            <a:ext cx="8915400" cy="3777622"/>
          </a:xfrm>
        </p:spPr>
        <p:txBody>
          <a:bodyPr>
            <a:normAutofit/>
          </a:bodyPr>
          <a:lstStyle/>
          <a:p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In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842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17290" y="2168013"/>
            <a:ext cx="9926535" cy="3861196"/>
          </a:xfrm>
        </p:spPr>
        <p:txBody>
          <a:bodyPr>
            <a:normAutofit/>
          </a:bodyPr>
          <a:lstStyle/>
          <a:p>
            <a:pPr algn="just"/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in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neither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pedagogy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complete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agreement as to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constitutes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making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définition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problematic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(…). » Ellis, (2003 : 2).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18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4001977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9302" y="1887793"/>
            <a:ext cx="9734806" cy="3802203"/>
          </a:xfrm>
        </p:spPr>
        <p:txBody>
          <a:bodyPr/>
          <a:lstStyle/>
          <a:p>
            <a:pPr algn="just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a communicative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fr-F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fr-FR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piece</a:t>
            </a:r>
            <a:r>
              <a:rPr lang="fr-F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classroom</a:t>
            </a:r>
            <a:r>
              <a:rPr lang="fr-F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fr-F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involves</a:t>
            </a:r>
            <a:r>
              <a:rPr lang="fr-F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learners</a:t>
            </a:r>
            <a:r>
              <a:rPr lang="fr-F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comprehending</a:t>
            </a:r>
            <a:r>
              <a:rPr lang="fr-F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manipulati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ng, producing or interacting in the target language while their attention is principally focused on meaning rather than form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task should also have a sense of completeness, being able to stand alone as a communicative act in its own right.” 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Nunan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(1989 : 10).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19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3990007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89213" y="2514601"/>
            <a:ext cx="8915399" cy="1062318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Introduction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267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14052" y="2227006"/>
            <a:ext cx="9616818" cy="3890694"/>
          </a:xfrm>
        </p:spPr>
        <p:txBody>
          <a:bodyPr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tasks are always activities where the target language is used by the learner for a communicative purpose (goal) in order to achieve an outcome. » 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Willis, J., (1996 : 23).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20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500513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05781" y="1887793"/>
            <a:ext cx="9675812" cy="3861196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task is an activity in which 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meaning is primary;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some communication problem to solve;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some sort of relationship to comparable real-world-activities;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completion has some priority;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assessment of the task is in terms of outcome. »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Skehan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(1998 : 95).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21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4227169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6796857"/>
              </p:ext>
            </p:extLst>
          </p:nvPr>
        </p:nvGraphicFramePr>
        <p:xfrm>
          <a:off x="2292173" y="1342104"/>
          <a:ext cx="8503647" cy="476373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503647">
                  <a:extLst>
                    <a:ext uri="{9D8B030D-6E8A-4147-A177-3AD203B41FA5}">
                      <a16:colId xmlns:a16="http://schemas.microsoft.com/office/drawing/2014/main" val="3353800869"/>
                    </a:ext>
                  </a:extLst>
                </a:gridCol>
              </a:tblGrid>
              <a:tr h="5079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 A task is 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workplan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[ …]</a:t>
                      </a:r>
                      <a:endParaRPr lang="fr-F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8189841"/>
                  </a:ext>
                </a:extLst>
              </a:tr>
              <a:tr h="6359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 A task involves a primary focus on meaning. […]</a:t>
                      </a:r>
                      <a:endParaRPr lang="fr-F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8176169"/>
                  </a:ext>
                </a:extLst>
              </a:tr>
              <a:tr h="6802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 A task involves real-world proc</a:t>
                      </a:r>
                      <a:r>
                        <a:rPr lang="en-GB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esses of language use. […]</a:t>
                      </a:r>
                      <a:endParaRPr lang="fr-FR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1343993"/>
                  </a:ext>
                </a:extLst>
              </a:tr>
              <a:tr h="6359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4-A task can involve any of the four language skills. […]</a:t>
                      </a:r>
                      <a:endParaRPr lang="fr-F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8407928"/>
                  </a:ext>
                </a:extLst>
              </a:tr>
              <a:tr h="6359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 A task engages cognitive processes.[…]</a:t>
                      </a:r>
                      <a:endParaRPr lang="fr-F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2436088"/>
                  </a:ext>
                </a:extLst>
              </a:tr>
              <a:tr h="16676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 A task has a clearly defined communicative outcome.[…].</a:t>
                      </a:r>
                      <a:endParaRPr lang="fr-FR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Ellis, (2003 : 9/10)</a:t>
                      </a:r>
                      <a:endParaRPr lang="fr-F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9582328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22</a:t>
            </a:fld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3064355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91033" y="1592827"/>
            <a:ext cx="9513580" cy="4712280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It involves holistic language use.</a:t>
            </a:r>
            <a:endParaRPr lang="fr-FR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It requires a meaningful target outcome or outcomes.</a:t>
            </a:r>
            <a:endParaRPr lang="fr-FR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It necessarily involves some individual and group processes.</a:t>
            </a:r>
            <a:endParaRPr lang="fr-FR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It depends on there being some input material.</a:t>
            </a:r>
            <a:endParaRPr lang="fr-FR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It is made up of different phases.</a:t>
            </a:r>
            <a:endParaRPr lang="fr-FR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It is important for teachers – and at some point the learners – to know what is being targeted in the language learning purpose.</a:t>
            </a:r>
            <a:endParaRPr lang="fr-FR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The conditions under which it is implemented impact on process and outcome and can be manipulated and variously exploited.</a:t>
            </a:r>
            <a:endParaRPr lang="fr-FR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It can be used for different pedagogic purposes at different stages of learning. “</a:t>
            </a:r>
            <a:endParaRPr lang="fr-FR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Samuda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Bygate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(2008 : 16)</a:t>
            </a:r>
            <a:endParaRPr lang="fr-FR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23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1304360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58297" y="2462980"/>
            <a:ext cx="9646315" cy="3448241"/>
          </a:xfrm>
        </p:spPr>
        <p:txBody>
          <a:bodyPr>
            <a:normAutofit/>
          </a:bodyPr>
          <a:lstStyle/>
          <a:p>
            <a:pPr algn="just"/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a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device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elicit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learner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 , Ellis, (2003: 3)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24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3220485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23769" y="2536902"/>
            <a:ext cx="9498831" cy="3757957"/>
          </a:xfrm>
        </p:spPr>
        <p:txBody>
          <a:bodyPr/>
          <a:lstStyle/>
          <a:p>
            <a:pPr algn="just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« The key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criterion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(2), the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a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focus on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meaning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.» Ellis, (2003 : 16).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25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3359693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63328" y="2374491"/>
            <a:ext cx="10176387" cy="3156154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Widdowson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H.G.,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Teaching</a:t>
            </a:r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Communication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O.U.P., 1978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26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2892463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FR" sz="2400" dirty="0">
                <a:latin typeface="Calibri" panose="020F0502020204030204" pitchFamily="34" charset="0"/>
              </a:rPr>
              <a:t>« the phrase ‘</a:t>
            </a:r>
            <a:r>
              <a:rPr lang="fr-FR" sz="2400" dirty="0" err="1">
                <a:latin typeface="Calibri" panose="020F0502020204030204" pitchFamily="34" charset="0"/>
              </a:rPr>
              <a:t>language</a:t>
            </a:r>
            <a:r>
              <a:rPr lang="fr-FR" sz="2400" dirty="0">
                <a:latin typeface="Calibri" panose="020F0502020204030204" pitchFamily="34" charset="0"/>
              </a:rPr>
              <a:t> use’ </a:t>
            </a:r>
            <a:r>
              <a:rPr lang="fr-FR" sz="2400" dirty="0" err="1">
                <a:latin typeface="Calibri" panose="020F0502020204030204" pitchFamily="34" charset="0"/>
              </a:rPr>
              <a:t>can</a:t>
            </a:r>
            <a:r>
              <a:rPr lang="fr-FR" sz="2400" dirty="0">
                <a:latin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</a:rPr>
              <a:t>also</a:t>
            </a:r>
            <a:r>
              <a:rPr lang="fr-FR" sz="2400" dirty="0">
                <a:latin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</a:rPr>
              <a:t>be</a:t>
            </a:r>
            <a:r>
              <a:rPr lang="fr-FR" sz="2400" dirty="0">
                <a:latin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</a:rPr>
              <a:t>taken</a:t>
            </a:r>
            <a:r>
              <a:rPr lang="fr-FR" sz="2400" dirty="0">
                <a:latin typeface="Calibri" panose="020F0502020204030204" pitchFamily="34" charset="0"/>
              </a:rPr>
              <a:t> to </a:t>
            </a:r>
            <a:r>
              <a:rPr lang="fr-FR" sz="2400" dirty="0" err="1">
                <a:latin typeface="Calibri" panose="020F0502020204030204" pitchFamily="34" charset="0"/>
              </a:rPr>
              <a:t>imply</a:t>
            </a:r>
            <a:r>
              <a:rPr lang="fr-FR" sz="2400" dirty="0">
                <a:latin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</a:rPr>
              <a:t>that</a:t>
            </a:r>
            <a:r>
              <a:rPr lang="fr-FR" sz="2400" dirty="0">
                <a:latin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</a:rPr>
              <a:t>language</a:t>
            </a:r>
            <a:r>
              <a:rPr lang="fr-FR" sz="2400" dirty="0">
                <a:latin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</a:rPr>
              <a:t>is</a:t>
            </a:r>
            <a:r>
              <a:rPr lang="fr-FR" sz="2400" dirty="0">
                <a:latin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</a:rPr>
              <a:t>socially</a:t>
            </a:r>
            <a:r>
              <a:rPr lang="fr-FR" sz="2400" dirty="0">
                <a:latin typeface="Calibri" panose="020F0502020204030204" pitchFamily="34" charset="0"/>
              </a:rPr>
              <a:t> and </a:t>
            </a:r>
            <a:r>
              <a:rPr lang="fr-FR" sz="2400" dirty="0" err="1">
                <a:latin typeface="Calibri" panose="020F0502020204030204" pitchFamily="34" charset="0"/>
              </a:rPr>
              <a:t>interpersonally</a:t>
            </a:r>
            <a:r>
              <a:rPr lang="fr-FR" sz="2400" dirty="0">
                <a:latin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</a:rPr>
              <a:t>mediated</a:t>
            </a:r>
            <a:r>
              <a:rPr lang="fr-FR" sz="2400" dirty="0">
                <a:latin typeface="Calibri" panose="020F0502020204030204" pitchFamily="34" charset="0"/>
              </a:rPr>
              <a:t>. </a:t>
            </a:r>
            <a:r>
              <a:rPr lang="fr-FR" sz="2400" dirty="0" err="1">
                <a:latin typeface="Calibri" panose="020F0502020204030204" pitchFamily="34" charset="0"/>
              </a:rPr>
              <a:t>Hence</a:t>
            </a:r>
            <a:r>
              <a:rPr lang="fr-FR" sz="2400" dirty="0">
                <a:latin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</a:rPr>
              <a:t>we</a:t>
            </a:r>
            <a:r>
              <a:rPr lang="fr-FR" sz="2400" dirty="0">
                <a:latin typeface="Calibri" panose="020F0502020204030204" pitchFamily="34" charset="0"/>
              </a:rPr>
              <a:t> argue </a:t>
            </a:r>
            <a:r>
              <a:rPr lang="fr-FR" sz="2400" dirty="0" err="1">
                <a:latin typeface="Calibri" panose="020F0502020204030204" pitchFamily="34" charset="0"/>
              </a:rPr>
              <a:t>that</a:t>
            </a:r>
            <a:r>
              <a:rPr lang="fr-FR" sz="2400" dirty="0">
                <a:latin typeface="Calibri" panose="020F0502020204030204" pitchFamily="34" charset="0"/>
              </a:rPr>
              <a:t> </a:t>
            </a:r>
            <a:r>
              <a:rPr lang="fr-FR" sz="2400" i="1" dirty="0" err="1">
                <a:latin typeface="Calibri" panose="020F0502020204030204" pitchFamily="34" charset="0"/>
              </a:rPr>
              <a:t>language</a:t>
            </a:r>
            <a:r>
              <a:rPr lang="fr-FR" sz="2400" i="1" dirty="0">
                <a:latin typeface="Calibri" panose="020F0502020204030204" pitchFamily="34" charset="0"/>
              </a:rPr>
              <a:t> use</a:t>
            </a:r>
            <a:r>
              <a:rPr lang="fr-FR" sz="2400" dirty="0">
                <a:latin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</a:rPr>
              <a:t>is</a:t>
            </a:r>
            <a:r>
              <a:rPr lang="fr-FR" sz="2400" dirty="0">
                <a:latin typeface="Calibri" panose="020F0502020204030204" pitchFamily="34" charset="0"/>
              </a:rPr>
              <a:t> the key </a:t>
            </a:r>
            <a:r>
              <a:rPr lang="fr-FR" sz="2400" dirty="0" err="1">
                <a:latin typeface="Calibri" panose="020F0502020204030204" pitchFamily="34" charset="0"/>
              </a:rPr>
              <a:t>element</a:t>
            </a:r>
            <a:r>
              <a:rPr lang="fr-FR" sz="2400" dirty="0">
                <a:latin typeface="Calibri" panose="020F0502020204030204" pitchFamily="34" charset="0"/>
              </a:rPr>
              <a:t> of the </a:t>
            </a:r>
            <a:r>
              <a:rPr lang="fr-FR" sz="2400" dirty="0" err="1">
                <a:latin typeface="Calibri" panose="020F0502020204030204" pitchFamily="34" charset="0"/>
              </a:rPr>
              <a:t>definition</a:t>
            </a:r>
            <a:r>
              <a:rPr lang="fr-FR" sz="2400" dirty="0">
                <a:latin typeface="Calibri" panose="020F0502020204030204" pitchFamily="34" charset="0"/>
              </a:rPr>
              <a:t>. » </a:t>
            </a:r>
            <a:r>
              <a:rPr lang="fr-FR" sz="2400" dirty="0" err="1">
                <a:latin typeface="Calibri" panose="020F0502020204030204" pitchFamily="34" charset="0"/>
              </a:rPr>
              <a:t>Samuda</a:t>
            </a:r>
            <a:r>
              <a:rPr lang="fr-FR" sz="2400" dirty="0">
                <a:latin typeface="Calibri" panose="020F0502020204030204" pitchFamily="34" charset="0"/>
              </a:rPr>
              <a:t> &amp; </a:t>
            </a:r>
            <a:r>
              <a:rPr lang="fr-FR" sz="2400" dirty="0" err="1">
                <a:latin typeface="Calibri" panose="020F0502020204030204" pitchFamily="34" charset="0"/>
              </a:rPr>
              <a:t>Bygate</a:t>
            </a:r>
            <a:r>
              <a:rPr lang="fr-FR" sz="2400" dirty="0">
                <a:latin typeface="Calibri" panose="020F0502020204030204" pitchFamily="34" charset="0"/>
              </a:rPr>
              <a:t>, (2009 : 66).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498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02542" y="2094271"/>
            <a:ext cx="9602070" cy="3816951"/>
          </a:xfrm>
        </p:spPr>
        <p:txBody>
          <a:bodyPr>
            <a:normAutofit/>
          </a:bodyPr>
          <a:lstStyle/>
          <a:p>
            <a:pPr algn="just"/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cognitive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processes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selecting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reasoning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classifying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sequencing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information, and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transforming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information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one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another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»  Ellis, (2003 : 7)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28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4038525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43549" y="2404166"/>
            <a:ext cx="9690560" cy="3890693"/>
          </a:xfrm>
        </p:spPr>
        <p:txBody>
          <a:bodyPr/>
          <a:lstStyle/>
          <a:p>
            <a:pPr algn="just"/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the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serves as the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achieving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outcome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not as an end in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right. »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Ellis, (2009 : 223) 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29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2354444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Task-Based</a:t>
            </a:r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Teaching</a:t>
            </a:r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 &amp; J. Willis, 2007)</a:t>
            </a:r>
          </a:p>
          <a:p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Task-based</a:t>
            </a:r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Learning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(J. Willis, 1997)</a:t>
            </a:r>
          </a:p>
          <a:p>
            <a:pPr marL="0" indent="0">
              <a:buNone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Learning and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Teaching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(Ellis, 2003)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07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43548" y="2330245"/>
            <a:ext cx="9661064" cy="3802203"/>
          </a:xfrm>
        </p:spPr>
        <p:txBody>
          <a:bodyPr>
            <a:normAutofit/>
          </a:bodyPr>
          <a:lstStyle/>
          <a:p>
            <a:pPr algn="just"/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task is intended to result in language use that bears a resemblance, direct or indirect, to the way language is used in the real world”. Ellis, (2003 : 17).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30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1173980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2800" b="1" dirty="0"/>
          </a:p>
          <a:p>
            <a:pPr marL="0" indent="0">
              <a:buNone/>
            </a:pPr>
            <a:endParaRPr lang="fr-FR" sz="2800" b="1" dirty="0"/>
          </a:p>
          <a:p>
            <a:pPr marL="0" indent="0">
              <a:buNone/>
            </a:pP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For a more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424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562601"/>
              </p:ext>
            </p:extLst>
          </p:nvPr>
        </p:nvGraphicFramePr>
        <p:xfrm>
          <a:off x="1784555" y="457200"/>
          <a:ext cx="9453716" cy="6309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93560">
                  <a:extLst>
                    <a:ext uri="{9D8B030D-6E8A-4147-A177-3AD203B41FA5}">
                      <a16:colId xmlns:a16="http://schemas.microsoft.com/office/drawing/2014/main" val="29082117"/>
                    </a:ext>
                  </a:extLst>
                </a:gridCol>
                <a:gridCol w="4860156">
                  <a:extLst>
                    <a:ext uri="{9D8B030D-6E8A-4147-A177-3AD203B41FA5}">
                      <a16:colId xmlns:a16="http://schemas.microsoft.com/office/drawing/2014/main" val="3412227238"/>
                    </a:ext>
                  </a:extLst>
                </a:gridCol>
              </a:tblGrid>
              <a:tr h="3342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fr-F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6910549"/>
                  </a:ext>
                </a:extLst>
              </a:tr>
              <a:tr h="334297">
                <a:tc>
                  <a:txBody>
                    <a:bodyPr/>
                    <a:lstStyle/>
                    <a:p>
                      <a:pPr indent="6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 Goal </a:t>
                      </a:r>
                      <a:endParaRPr lang="fr-F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general purpose of the task […]</a:t>
                      </a:r>
                      <a:endParaRPr lang="fr-FR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5007835"/>
                  </a:ext>
                </a:extLst>
              </a:tr>
              <a:tr h="668594">
                <a:tc>
                  <a:txBody>
                    <a:bodyPr/>
                    <a:lstStyle/>
                    <a:p>
                      <a:pPr indent="6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 Input</a:t>
                      </a:r>
                      <a:endParaRPr lang="fr-FR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verbal or non-verbal information supplied by the task […]</a:t>
                      </a:r>
                      <a:endParaRPr lang="fr-FR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5554634"/>
                  </a:ext>
                </a:extLst>
              </a:tr>
              <a:tr h="668594">
                <a:tc>
                  <a:txBody>
                    <a:bodyPr/>
                    <a:lstStyle/>
                    <a:p>
                      <a:pPr indent="6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 Conditions</a:t>
                      </a:r>
                    </a:p>
                    <a:p>
                      <a:pPr indent="6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way in which the information is presented […]</a:t>
                      </a:r>
                      <a:endParaRPr lang="fr-FR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5469844"/>
                  </a:ext>
                </a:extLst>
              </a:tr>
              <a:tr h="6685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Procedures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methodological procedures to be followed in performing the task […]</a:t>
                      </a:r>
                      <a:endParaRPr lang="fr-FR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1350489"/>
                  </a:ext>
                </a:extLst>
              </a:tr>
              <a:tr h="3342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Predicted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outcomes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: </a:t>
                      </a:r>
                    </a:p>
                    <a:p>
                      <a:pPr marL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</a:t>
                      </a:r>
                    </a:p>
                    <a:p>
                      <a:pPr marL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Process</a:t>
                      </a:r>
                      <a:endParaRPr lang="fr-F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‘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that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results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from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completing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task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[…]. The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predicted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‘open’, i.e.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allow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for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several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possibilities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or ‘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closed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’, i.e.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allow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for one ‘correct’ solution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linguistic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cognitive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task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hypothesized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fr-FR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generate</a:t>
                      </a: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Ellis, (2003 : 19)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41816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fr-FR" altLang="fr-FR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Ellis 2003 : 19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740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3492" y="512609"/>
            <a:ext cx="8843058" cy="581183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182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48581" y="1961535"/>
            <a:ext cx="9956031" cy="394968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 The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speech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restricted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aspects of the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directly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governed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rules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by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use of speech." </a:t>
            </a:r>
          </a:p>
          <a:p>
            <a:pPr marL="0" indent="0" algn="just">
              <a:buNone/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Hymes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(1980 : 56).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34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3054266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12605" y="1460090"/>
            <a:ext cx="10294375" cy="448351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SPEAKING</a:t>
            </a:r>
          </a:p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 Setting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including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time and place,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psychological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aspects of the situation; </a:t>
            </a:r>
          </a:p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P) participant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identity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including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personal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sex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social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relationship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(E) ends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including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purpose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itself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the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individual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goals of the participants; </a:t>
            </a:r>
          </a:p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sequence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how speech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acts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organized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speech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topic/s are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addressed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 key or the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tone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manner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something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said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written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(I)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instrumentalities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the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linguistic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code i.e.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dialect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variety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channel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i.e. speech or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writing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(N)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the standard socio-cultural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rules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interaction and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and </a:t>
            </a:r>
          </a:p>
          <a:p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genre or type of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lecture,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poem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letter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Hymes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quoted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Farah, 1998: 126) 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35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659783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48581" y="2079523"/>
            <a:ext cx="9956031" cy="3831699"/>
          </a:xfrm>
        </p:spPr>
        <p:txBody>
          <a:bodyPr/>
          <a:lstStyle/>
          <a:p>
            <a:pPr algn="just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A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particular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technical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commentarial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business,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everyday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the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particular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conditions of speech communication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sphere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give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particular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genres,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certain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relatively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stable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thematic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compositional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stylistic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types of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utterances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». 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Bakhtin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,( 1986 : 64) </a:t>
            </a:r>
          </a:p>
          <a:p>
            <a:pPr marL="0" indent="0" algn="just">
              <a:buNone/>
            </a:pP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Speech Genres and </a:t>
            </a:r>
            <a:r>
              <a:rPr lang="fr-F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Late</a:t>
            </a: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Essays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M. BAKHTIN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Translated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McGee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Edited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Caryl Emerson and Michael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Holquist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Texas.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36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6548112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41755" y="1297858"/>
            <a:ext cx="9233360" cy="4038177"/>
          </a:xfrm>
        </p:spPr>
        <p:txBody>
          <a:bodyPr/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Swales, J.M., 1990, </a:t>
            </a:r>
            <a:r>
              <a: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Genre analysis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Cambridge, Cambridge University Press. 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Bhatia, V.K, 1993, Analysing Genre : language Use in Professional Settings</a:t>
            </a:r>
            <a:r>
              <a: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Londres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Longman.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Adam, J.M., 1999, </a:t>
            </a: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Linguistique textuelle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Paris, Nathan.</a:t>
            </a:r>
          </a:p>
          <a:p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Maingueneau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D., 2004, « Retour sur une catégorie : le genre », in Adam, J.M.; GRIZE, J.B., BOUACHA, M.A., </a:t>
            </a: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Textes et discours : catégories pour l’analyse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Dijon, Editions Universitaires de Dijon</a:t>
            </a:r>
            <a:r>
              <a:rPr lang="fr-FR" sz="2400" dirty="0">
                <a:latin typeface="Calibri" panose="020F0502020204030204" pitchFamily="34" charset="0"/>
              </a:rPr>
              <a:t>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37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188732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4031458" y="1762705"/>
          <a:ext cx="4129084" cy="4477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5961">
                  <a:extLst>
                    <a:ext uri="{9D8B030D-6E8A-4147-A177-3AD203B41FA5}">
                      <a16:colId xmlns:a16="http://schemas.microsoft.com/office/drawing/2014/main" val="627370356"/>
                    </a:ext>
                  </a:extLst>
                </a:gridCol>
                <a:gridCol w="813123">
                  <a:extLst>
                    <a:ext uri="{9D8B030D-6E8A-4147-A177-3AD203B41FA5}">
                      <a16:colId xmlns:a16="http://schemas.microsoft.com/office/drawing/2014/main" val="1433974083"/>
                    </a:ext>
                  </a:extLst>
                </a:gridCol>
              </a:tblGrid>
              <a:tr h="13473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Definition of a speech genre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0" marR="4793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371447"/>
                  </a:ext>
                </a:extLst>
              </a:tr>
              <a:tr h="12523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 – Material side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      a – formal characteristics of the medium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(oral/ written/ visual/ multimedia/ spatial layout/ etc 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      b spatial size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           (shortness vs length)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                and/ or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     c – temporal size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     (shortness vs length; periodicity)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0" marR="4793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3- Cultural side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800">
                          <a:effectLst/>
                        </a:rPr>
                        <a:t> </a:t>
                      </a:r>
                    </a:p>
                    <a:p>
                      <a:r>
                        <a:rPr lang="fr-FR" sz="800">
                          <a:effectLst/>
                        </a:rPr>
                        <a:t>(cultural specificity of the speech genre/ generic cultural generic variations) </a:t>
                      </a:r>
                      <a:endParaRPr lang="fr-FR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30" marR="47930" marT="0" marB="0" vert="vert"/>
                </a:tc>
                <a:extLst>
                  <a:ext uri="{0D108BD9-81ED-4DB2-BD59-A6C34878D82A}">
                    <a16:rowId xmlns:a16="http://schemas.microsoft.com/office/drawing/2014/main" val="630198955"/>
                  </a:ext>
                </a:extLst>
              </a:tr>
              <a:tr h="2964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2- Socio-</a:t>
                      </a:r>
                      <a:r>
                        <a:rPr lang="fr-FR" sz="800" dirty="0" err="1">
                          <a:effectLst/>
                        </a:rPr>
                        <a:t>linguistic</a:t>
                      </a:r>
                      <a:r>
                        <a:rPr lang="fr-FR" sz="800" dirty="0">
                          <a:effectLst/>
                        </a:rPr>
                        <a:t>, </a:t>
                      </a:r>
                      <a:r>
                        <a:rPr lang="fr-FR" sz="800" dirty="0" err="1">
                          <a:effectLst/>
                        </a:rPr>
                        <a:t>pragmatic</a:t>
                      </a:r>
                      <a:r>
                        <a:rPr lang="fr-FR" sz="800" dirty="0">
                          <a:effectLst/>
                        </a:rPr>
                        <a:t> and </a:t>
                      </a:r>
                      <a:r>
                        <a:rPr lang="fr-FR" sz="800" dirty="0" err="1">
                          <a:effectLst/>
                        </a:rPr>
                        <a:t>semantic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  <a:r>
                        <a:rPr lang="fr-FR" sz="800" dirty="0" err="1">
                          <a:effectLst/>
                        </a:rPr>
                        <a:t>side</a:t>
                      </a:r>
                      <a:endParaRPr lang="fr-FR" sz="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2.1 - Socio-</a:t>
                      </a:r>
                      <a:r>
                        <a:rPr lang="fr-FR" sz="800" dirty="0" err="1">
                          <a:effectLst/>
                        </a:rPr>
                        <a:t>pragmatic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  <a:r>
                        <a:rPr lang="fr-FR" sz="800" dirty="0" err="1">
                          <a:effectLst/>
                        </a:rPr>
                        <a:t>side</a:t>
                      </a:r>
                      <a:endParaRPr lang="fr-FR" sz="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              identification of the components of the </a:t>
                      </a:r>
                      <a:r>
                        <a:rPr lang="fr-FR" sz="800" dirty="0" err="1">
                          <a:effectLst/>
                        </a:rPr>
                        <a:t>communi</a:t>
                      </a:r>
                      <a:r>
                        <a:rPr lang="fr-FR" sz="800" dirty="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err="1">
                          <a:effectLst/>
                        </a:rPr>
                        <a:t>cative</a:t>
                      </a:r>
                      <a:r>
                        <a:rPr lang="fr-FR" sz="800" dirty="0">
                          <a:effectLst/>
                        </a:rPr>
                        <a:t> situation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                (speaker/ </a:t>
                      </a:r>
                      <a:r>
                        <a:rPr lang="fr-FR" sz="800" dirty="0" err="1">
                          <a:effectLst/>
                        </a:rPr>
                        <a:t>addressee</a:t>
                      </a:r>
                      <a:r>
                        <a:rPr lang="fr-FR" sz="800" dirty="0">
                          <a:effectLst/>
                        </a:rPr>
                        <a:t>/ place- time of the </a:t>
                      </a:r>
                      <a:r>
                        <a:rPr lang="fr-FR" sz="800" dirty="0" err="1">
                          <a:effectLst/>
                        </a:rPr>
                        <a:t>statement</a:t>
                      </a:r>
                      <a:r>
                        <a:rPr lang="fr-FR" sz="800" dirty="0">
                          <a:effectLst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            - </a:t>
                      </a:r>
                      <a:r>
                        <a:rPr lang="fr-FR" sz="800" dirty="0" err="1">
                          <a:effectLst/>
                        </a:rPr>
                        <a:t>status</a:t>
                      </a:r>
                      <a:r>
                        <a:rPr lang="fr-FR" sz="800" dirty="0">
                          <a:effectLst/>
                        </a:rPr>
                        <a:t> and </a:t>
                      </a:r>
                      <a:r>
                        <a:rPr lang="fr-FR" sz="800" dirty="0" err="1">
                          <a:effectLst/>
                        </a:rPr>
                        <a:t>role</a:t>
                      </a:r>
                      <a:r>
                        <a:rPr lang="fr-FR" sz="800" dirty="0">
                          <a:effectLst/>
                        </a:rPr>
                        <a:t> of the speakers and </a:t>
                      </a:r>
                      <a:r>
                        <a:rPr lang="fr-FR" sz="800" dirty="0" err="1">
                          <a:effectLst/>
                        </a:rPr>
                        <a:t>addressees</a:t>
                      </a:r>
                      <a:endParaRPr lang="fr-FR" sz="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              (</a:t>
                      </a:r>
                      <a:r>
                        <a:rPr lang="fr-FR" sz="800" dirty="0" err="1">
                          <a:effectLst/>
                        </a:rPr>
                        <a:t>symmetrical</a:t>
                      </a:r>
                      <a:r>
                        <a:rPr lang="fr-FR" sz="800" dirty="0">
                          <a:effectLst/>
                        </a:rPr>
                        <a:t>/ </a:t>
                      </a:r>
                      <a:r>
                        <a:rPr lang="fr-FR" sz="800" dirty="0" err="1">
                          <a:effectLst/>
                        </a:rPr>
                        <a:t>asymmétrical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  <a:r>
                        <a:rPr lang="fr-FR" sz="800" dirty="0" err="1">
                          <a:effectLst/>
                        </a:rPr>
                        <a:t>relationship</a:t>
                      </a:r>
                      <a:r>
                        <a:rPr lang="fr-FR" sz="800" dirty="0">
                          <a:effectLst/>
                        </a:rPr>
                        <a:t>...)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            - ethos (self-image </a:t>
                      </a:r>
                      <a:r>
                        <a:rPr lang="fr-FR" sz="800" dirty="0" err="1">
                          <a:effectLst/>
                        </a:rPr>
                        <a:t>that</a:t>
                      </a:r>
                      <a:r>
                        <a:rPr lang="fr-FR" sz="800" dirty="0">
                          <a:effectLst/>
                        </a:rPr>
                        <a:t> the speaker </a:t>
                      </a:r>
                      <a:r>
                        <a:rPr lang="fr-FR" sz="800" dirty="0" err="1">
                          <a:effectLst/>
                        </a:rPr>
                        <a:t>wants</a:t>
                      </a:r>
                      <a:r>
                        <a:rPr lang="fr-FR" sz="800" dirty="0">
                          <a:effectLst/>
                        </a:rPr>
                        <a:t> to display) and </a:t>
                      </a:r>
                      <a:r>
                        <a:rPr lang="fr-FR" sz="800" dirty="0" err="1">
                          <a:effectLst/>
                        </a:rPr>
                        <a:t>and</a:t>
                      </a:r>
                      <a:r>
                        <a:rPr lang="fr-FR" sz="800" dirty="0">
                          <a:effectLst/>
                        </a:rPr>
                        <a:t> pathos (dimension of </a:t>
                      </a:r>
                      <a:r>
                        <a:rPr lang="fr-FR" sz="800" dirty="0" err="1">
                          <a:effectLst/>
                        </a:rPr>
                        <a:t>objectivity</a:t>
                      </a:r>
                      <a:r>
                        <a:rPr lang="fr-FR" sz="800" dirty="0">
                          <a:effectLst/>
                        </a:rPr>
                        <a:t> or </a:t>
                      </a:r>
                      <a:r>
                        <a:rPr lang="fr-FR" sz="800" dirty="0" err="1">
                          <a:effectLst/>
                        </a:rPr>
                        <a:t>subjectivity</a:t>
                      </a:r>
                      <a:r>
                        <a:rPr lang="fr-FR" sz="800" dirty="0">
                          <a:effectLst/>
                        </a:rPr>
                        <a:t>) </a:t>
                      </a:r>
                      <a:r>
                        <a:rPr lang="fr-FR" sz="800" dirty="0" err="1">
                          <a:effectLst/>
                        </a:rPr>
                        <a:t>sides</a:t>
                      </a:r>
                      <a:endParaRPr lang="fr-FR" sz="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            - identification of the global system of </a:t>
                      </a:r>
                      <a:r>
                        <a:rPr lang="fr-FR" sz="800" dirty="0" err="1">
                          <a:effectLst/>
                        </a:rPr>
                        <a:t>statement</a:t>
                      </a:r>
                      <a:endParaRPr lang="fr-FR" sz="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                       ("discours" vs "récit")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            - identification of the global speech </a:t>
                      </a:r>
                      <a:r>
                        <a:rPr lang="fr-FR" sz="800" dirty="0" err="1">
                          <a:effectLst/>
                        </a:rPr>
                        <a:t>act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             (to </a:t>
                      </a:r>
                      <a:r>
                        <a:rPr lang="fr-FR" sz="800" dirty="0" err="1">
                          <a:effectLst/>
                        </a:rPr>
                        <a:t>inform</a:t>
                      </a:r>
                      <a:r>
                        <a:rPr lang="fr-FR" sz="800" dirty="0">
                          <a:effectLst/>
                        </a:rPr>
                        <a:t>/ to </a:t>
                      </a:r>
                      <a:r>
                        <a:rPr lang="fr-FR" sz="800" dirty="0" err="1">
                          <a:effectLst/>
                        </a:rPr>
                        <a:t>explain</a:t>
                      </a:r>
                      <a:r>
                        <a:rPr lang="fr-FR" sz="800" dirty="0">
                          <a:effectLst/>
                        </a:rPr>
                        <a:t> / to </a:t>
                      </a:r>
                      <a:r>
                        <a:rPr lang="fr-FR" sz="800" dirty="0" err="1">
                          <a:effectLst/>
                        </a:rPr>
                        <a:t>convince</a:t>
                      </a:r>
                      <a:r>
                        <a:rPr lang="fr-FR" sz="800" dirty="0">
                          <a:effectLst/>
                        </a:rPr>
                        <a:t> ...)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2.2 – </a:t>
                      </a:r>
                      <a:r>
                        <a:rPr lang="fr-FR" sz="800" dirty="0" err="1">
                          <a:effectLst/>
                        </a:rPr>
                        <a:t>Textual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  <a:r>
                        <a:rPr lang="fr-FR" sz="800" dirty="0" err="1">
                          <a:effectLst/>
                        </a:rPr>
                        <a:t>side</a:t>
                      </a:r>
                      <a:endParaRPr lang="fr-FR" sz="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identification of the </a:t>
                      </a:r>
                      <a:r>
                        <a:rPr lang="fr-FR" sz="800" dirty="0" err="1">
                          <a:effectLst/>
                        </a:rPr>
                        <a:t>rhetoric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  <a:r>
                        <a:rPr lang="fr-FR" sz="800" dirty="0" err="1">
                          <a:effectLst/>
                        </a:rPr>
                        <a:t>organization</a:t>
                      </a:r>
                      <a:r>
                        <a:rPr lang="fr-FR" sz="800" dirty="0">
                          <a:effectLst/>
                        </a:rPr>
                        <a:t> of the </a:t>
                      </a:r>
                      <a:r>
                        <a:rPr lang="fr-FR" sz="800" dirty="0" err="1">
                          <a:effectLst/>
                        </a:rPr>
                        <a:t>text</a:t>
                      </a:r>
                      <a:r>
                        <a:rPr lang="fr-FR" sz="800" dirty="0">
                          <a:effectLst/>
                        </a:rPr>
                        <a:t> and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identification of the </a:t>
                      </a:r>
                      <a:r>
                        <a:rPr lang="fr-FR" sz="800" dirty="0" err="1">
                          <a:effectLst/>
                        </a:rPr>
                        <a:t>combination</a:t>
                      </a:r>
                      <a:r>
                        <a:rPr lang="fr-FR" sz="800" dirty="0">
                          <a:effectLst/>
                        </a:rPr>
                        <a:t> of the </a:t>
                      </a:r>
                      <a:r>
                        <a:rPr lang="fr-FR" sz="800" dirty="0" err="1">
                          <a:effectLst/>
                        </a:rPr>
                        <a:t>sequences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2.3 – </a:t>
                      </a:r>
                      <a:r>
                        <a:rPr lang="fr-FR" sz="800" dirty="0" err="1">
                          <a:effectLst/>
                        </a:rPr>
                        <a:t>Stylistic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  <a:r>
                        <a:rPr lang="fr-FR" sz="800" dirty="0" err="1">
                          <a:effectLst/>
                        </a:rPr>
                        <a:t>side</a:t>
                      </a:r>
                      <a:endParaRPr lang="fr-FR" sz="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- </a:t>
                      </a:r>
                      <a:r>
                        <a:rPr lang="fr-FR" sz="800" dirty="0" err="1">
                          <a:effectLst/>
                        </a:rPr>
                        <a:t>linguistic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  <a:r>
                        <a:rPr lang="fr-FR" sz="800" dirty="0" err="1">
                          <a:effectLst/>
                        </a:rPr>
                        <a:t>variety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(</a:t>
                      </a:r>
                      <a:r>
                        <a:rPr lang="fr-FR" sz="800" dirty="0" err="1">
                          <a:effectLst/>
                        </a:rPr>
                        <a:t>Privileged</a:t>
                      </a:r>
                      <a:r>
                        <a:rPr lang="fr-FR" sz="800" dirty="0">
                          <a:effectLst/>
                        </a:rPr>
                        <a:t> lexical and </a:t>
                      </a:r>
                      <a:r>
                        <a:rPr lang="fr-FR" sz="800" dirty="0" err="1">
                          <a:effectLst/>
                        </a:rPr>
                        <a:t>syntactical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  <a:r>
                        <a:rPr lang="fr-FR" sz="800" dirty="0" err="1">
                          <a:effectLst/>
                        </a:rPr>
                        <a:t>forms</a:t>
                      </a:r>
                      <a:r>
                        <a:rPr lang="fr-FR" sz="800" dirty="0">
                          <a:effectLst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2.4 – </a:t>
                      </a:r>
                      <a:r>
                        <a:rPr lang="fr-FR" sz="800" dirty="0" err="1">
                          <a:effectLst/>
                        </a:rPr>
                        <a:t>Thematic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  <a:r>
                        <a:rPr lang="fr-FR" sz="800" dirty="0" err="1">
                          <a:effectLst/>
                        </a:rPr>
                        <a:t>side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(</a:t>
                      </a:r>
                      <a:r>
                        <a:rPr lang="fr-FR" sz="800" dirty="0" err="1">
                          <a:effectLst/>
                        </a:rPr>
                        <a:t>privileged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  <a:r>
                        <a:rPr lang="fr-FR" sz="800" dirty="0" err="1">
                          <a:effectLst/>
                        </a:rPr>
                        <a:t>thematic</a:t>
                      </a:r>
                      <a:r>
                        <a:rPr lang="fr-FR" sz="800" dirty="0">
                          <a:effectLst/>
                        </a:rPr>
                        <a:t> content)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0" marR="47930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57072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891602"/>
              </p:ext>
            </p:extLst>
          </p:nvPr>
        </p:nvGraphicFramePr>
        <p:xfrm>
          <a:off x="3407229" y="233916"/>
          <a:ext cx="5976257" cy="66977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9378">
                  <a:extLst>
                    <a:ext uri="{9D8B030D-6E8A-4147-A177-3AD203B41FA5}">
                      <a16:colId xmlns:a16="http://schemas.microsoft.com/office/drawing/2014/main" val="133306063"/>
                    </a:ext>
                  </a:extLst>
                </a:gridCol>
                <a:gridCol w="1176879">
                  <a:extLst>
                    <a:ext uri="{9D8B030D-6E8A-4147-A177-3AD203B41FA5}">
                      <a16:colId xmlns:a16="http://schemas.microsoft.com/office/drawing/2014/main" val="395141862"/>
                    </a:ext>
                  </a:extLst>
                </a:gridCol>
              </a:tblGrid>
              <a:tr h="11034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50" dirty="0" err="1">
                          <a:effectLst/>
                        </a:rPr>
                        <a:t>Definition</a:t>
                      </a:r>
                      <a:r>
                        <a:rPr lang="fr-FR" sz="1050" dirty="0">
                          <a:effectLst/>
                        </a:rPr>
                        <a:t> of a speech genre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0" marR="4793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532886"/>
                  </a:ext>
                </a:extLst>
              </a:tr>
              <a:tr h="1884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1 – </a:t>
                      </a:r>
                      <a:r>
                        <a:rPr lang="fr-FR" sz="1200" dirty="0" err="1">
                          <a:effectLst/>
                        </a:rPr>
                        <a:t>Material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side</a:t>
                      </a:r>
                      <a:endParaRPr lang="fr-FR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a – </a:t>
                      </a:r>
                      <a:r>
                        <a:rPr lang="fr-FR" sz="1000" dirty="0" err="1">
                          <a:effectLst/>
                        </a:rPr>
                        <a:t>formal</a:t>
                      </a:r>
                      <a:r>
                        <a:rPr lang="fr-FR" sz="1000" dirty="0">
                          <a:effectLst/>
                        </a:rPr>
                        <a:t> </a:t>
                      </a:r>
                      <a:r>
                        <a:rPr lang="fr-FR" sz="1000" dirty="0" err="1">
                          <a:effectLst/>
                        </a:rPr>
                        <a:t>characteristics</a:t>
                      </a:r>
                      <a:r>
                        <a:rPr lang="fr-FR" sz="1000" dirty="0">
                          <a:effectLst/>
                        </a:rPr>
                        <a:t> of the medium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(oral/ </a:t>
                      </a:r>
                      <a:r>
                        <a:rPr lang="fr-FR" sz="1000" dirty="0" err="1">
                          <a:effectLst/>
                        </a:rPr>
                        <a:t>written</a:t>
                      </a:r>
                      <a:r>
                        <a:rPr lang="fr-FR" sz="1000" dirty="0">
                          <a:effectLst/>
                        </a:rPr>
                        <a:t>/ </a:t>
                      </a:r>
                      <a:r>
                        <a:rPr lang="fr-FR" sz="1000" dirty="0" err="1">
                          <a:effectLst/>
                        </a:rPr>
                        <a:t>visual</a:t>
                      </a:r>
                      <a:r>
                        <a:rPr lang="fr-FR" sz="1000" dirty="0">
                          <a:effectLst/>
                        </a:rPr>
                        <a:t>/ </a:t>
                      </a:r>
                      <a:r>
                        <a:rPr lang="fr-FR" sz="1000" dirty="0" err="1">
                          <a:effectLst/>
                        </a:rPr>
                        <a:t>multimedia</a:t>
                      </a:r>
                      <a:r>
                        <a:rPr lang="fr-FR" sz="1000" dirty="0">
                          <a:effectLst/>
                        </a:rPr>
                        <a:t>/ spatial </a:t>
                      </a:r>
                      <a:r>
                        <a:rPr lang="fr-FR" sz="1000" dirty="0" err="1">
                          <a:effectLst/>
                        </a:rPr>
                        <a:t>layout</a:t>
                      </a:r>
                      <a:r>
                        <a:rPr lang="fr-FR" sz="1000" dirty="0">
                          <a:effectLst/>
                        </a:rPr>
                        <a:t>/ </a:t>
                      </a:r>
                      <a:r>
                        <a:rPr lang="fr-FR" sz="1000" dirty="0" err="1">
                          <a:effectLst/>
                        </a:rPr>
                        <a:t>etc</a:t>
                      </a:r>
                      <a:r>
                        <a:rPr lang="fr-FR" sz="1000" dirty="0">
                          <a:effectLst/>
                        </a:rPr>
                        <a:t> 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b spatial size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     (</a:t>
                      </a:r>
                      <a:r>
                        <a:rPr lang="fr-FR" sz="1000" dirty="0" err="1">
                          <a:effectLst/>
                        </a:rPr>
                        <a:t>shortness</a:t>
                      </a:r>
                      <a:r>
                        <a:rPr lang="fr-FR" sz="1000" dirty="0">
                          <a:effectLst/>
                        </a:rPr>
                        <a:t> vs </a:t>
                      </a:r>
                      <a:r>
                        <a:rPr lang="fr-FR" sz="1000" dirty="0" err="1">
                          <a:effectLst/>
                        </a:rPr>
                        <a:t>length</a:t>
                      </a:r>
                      <a:r>
                        <a:rPr lang="fr-FR" sz="1000" dirty="0">
                          <a:effectLst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          and/ or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c – temporal size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(</a:t>
                      </a:r>
                      <a:r>
                        <a:rPr lang="fr-FR" sz="1000" dirty="0" err="1">
                          <a:effectLst/>
                        </a:rPr>
                        <a:t>shortness</a:t>
                      </a:r>
                      <a:r>
                        <a:rPr lang="fr-FR" sz="1000" dirty="0">
                          <a:effectLst/>
                        </a:rPr>
                        <a:t> vs </a:t>
                      </a:r>
                      <a:r>
                        <a:rPr lang="fr-FR" sz="1000" dirty="0" err="1">
                          <a:effectLst/>
                        </a:rPr>
                        <a:t>length</a:t>
                      </a:r>
                      <a:r>
                        <a:rPr lang="fr-FR" sz="1000" dirty="0">
                          <a:effectLst/>
                        </a:rPr>
                        <a:t>; </a:t>
                      </a:r>
                      <a:r>
                        <a:rPr lang="fr-FR" sz="1000" dirty="0" err="1">
                          <a:effectLst/>
                        </a:rPr>
                        <a:t>periodicity</a:t>
                      </a:r>
                      <a:r>
                        <a:rPr lang="fr-FR" sz="1000" dirty="0">
                          <a:effectLst/>
                        </a:rPr>
                        <a:t>)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0" marR="4793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3- Cultural </a:t>
                      </a:r>
                      <a:r>
                        <a:rPr lang="fr-FR" sz="1100" b="1" dirty="0" err="1">
                          <a:effectLst/>
                        </a:rPr>
                        <a:t>side</a:t>
                      </a:r>
                      <a:endParaRPr lang="fr-FR" sz="11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</a:p>
                    <a:p>
                      <a:r>
                        <a:rPr lang="fr-FR" sz="1000" dirty="0">
                          <a:effectLst/>
                        </a:rPr>
                        <a:t>(cultural </a:t>
                      </a:r>
                      <a:r>
                        <a:rPr lang="fr-FR" sz="1000" dirty="0" err="1">
                          <a:effectLst/>
                        </a:rPr>
                        <a:t>specificity</a:t>
                      </a:r>
                      <a:r>
                        <a:rPr lang="fr-FR" sz="1000" dirty="0">
                          <a:effectLst/>
                        </a:rPr>
                        <a:t> of the speech genre/ </a:t>
                      </a:r>
                      <a:r>
                        <a:rPr lang="fr-FR" sz="1000" dirty="0" err="1">
                          <a:effectLst/>
                        </a:rPr>
                        <a:t>generic</a:t>
                      </a:r>
                      <a:r>
                        <a:rPr lang="fr-FR" sz="1000" dirty="0">
                          <a:effectLst/>
                        </a:rPr>
                        <a:t> cultural </a:t>
                      </a:r>
                      <a:r>
                        <a:rPr lang="fr-FR" sz="1000" dirty="0" err="1">
                          <a:effectLst/>
                        </a:rPr>
                        <a:t>generic</a:t>
                      </a:r>
                      <a:r>
                        <a:rPr lang="fr-FR" sz="1000" dirty="0">
                          <a:effectLst/>
                        </a:rPr>
                        <a:t> variations) 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30" marR="47930" marT="0" marB="0" vert="vert"/>
                </a:tc>
                <a:extLst>
                  <a:ext uri="{0D108BD9-81ED-4DB2-BD59-A6C34878D82A}">
                    <a16:rowId xmlns:a16="http://schemas.microsoft.com/office/drawing/2014/main" val="977523201"/>
                  </a:ext>
                </a:extLst>
              </a:tr>
              <a:tr h="46291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2- Socio-</a:t>
                      </a:r>
                      <a:r>
                        <a:rPr lang="fr-FR" sz="1200" dirty="0" err="1">
                          <a:effectLst/>
                        </a:rPr>
                        <a:t>linguistic</a:t>
                      </a:r>
                      <a:r>
                        <a:rPr lang="fr-FR" sz="1200" dirty="0">
                          <a:effectLst/>
                        </a:rPr>
                        <a:t>, </a:t>
                      </a:r>
                      <a:r>
                        <a:rPr lang="fr-FR" sz="1200" dirty="0" err="1">
                          <a:effectLst/>
                        </a:rPr>
                        <a:t>pragmatic</a:t>
                      </a:r>
                      <a:r>
                        <a:rPr lang="fr-FR" sz="1200" dirty="0">
                          <a:effectLst/>
                        </a:rPr>
                        <a:t> and </a:t>
                      </a:r>
                      <a:r>
                        <a:rPr lang="fr-FR" sz="1200" dirty="0" err="1">
                          <a:effectLst/>
                        </a:rPr>
                        <a:t>semantic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side</a:t>
                      </a:r>
                      <a:endParaRPr lang="fr-FR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2.1 - Socio-</a:t>
                      </a:r>
                      <a:r>
                        <a:rPr lang="fr-FR" sz="1200" dirty="0" err="1">
                          <a:effectLst/>
                        </a:rPr>
                        <a:t>pragmatic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side</a:t>
                      </a:r>
                      <a:endParaRPr lang="fr-FR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        identification of the components of the </a:t>
                      </a:r>
                      <a:r>
                        <a:rPr lang="fr-FR" sz="1000" dirty="0" err="1">
                          <a:effectLst/>
                        </a:rPr>
                        <a:t>communi</a:t>
                      </a:r>
                      <a:r>
                        <a:rPr lang="fr-FR" sz="1000" dirty="0">
                          <a:effectLst/>
                        </a:rPr>
                        <a:t>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err="1">
                          <a:effectLst/>
                        </a:rPr>
                        <a:t>cative</a:t>
                      </a:r>
                      <a:r>
                        <a:rPr lang="fr-FR" sz="1000" dirty="0">
                          <a:effectLst/>
                        </a:rPr>
                        <a:t> situation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          (speaker/ </a:t>
                      </a:r>
                      <a:r>
                        <a:rPr lang="fr-FR" sz="1000" dirty="0" err="1">
                          <a:effectLst/>
                        </a:rPr>
                        <a:t>addressee</a:t>
                      </a:r>
                      <a:r>
                        <a:rPr lang="fr-FR" sz="1000" dirty="0">
                          <a:effectLst/>
                        </a:rPr>
                        <a:t>/ place- time of the </a:t>
                      </a:r>
                      <a:r>
                        <a:rPr lang="fr-FR" sz="1000" dirty="0" err="1">
                          <a:effectLst/>
                        </a:rPr>
                        <a:t>statement</a:t>
                      </a:r>
                      <a:r>
                        <a:rPr lang="fr-FR" sz="1000" dirty="0">
                          <a:effectLst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      - </a:t>
                      </a:r>
                      <a:r>
                        <a:rPr lang="fr-FR" sz="1000" dirty="0" err="1">
                          <a:effectLst/>
                        </a:rPr>
                        <a:t>status</a:t>
                      </a:r>
                      <a:r>
                        <a:rPr lang="fr-FR" sz="1000" dirty="0">
                          <a:effectLst/>
                        </a:rPr>
                        <a:t> and </a:t>
                      </a:r>
                      <a:r>
                        <a:rPr lang="fr-FR" sz="1000" dirty="0" err="1">
                          <a:effectLst/>
                        </a:rPr>
                        <a:t>role</a:t>
                      </a:r>
                      <a:r>
                        <a:rPr lang="fr-FR" sz="1000" dirty="0">
                          <a:effectLst/>
                        </a:rPr>
                        <a:t> of the speakers and </a:t>
                      </a:r>
                      <a:r>
                        <a:rPr lang="fr-FR" sz="1000" dirty="0" err="1">
                          <a:effectLst/>
                        </a:rPr>
                        <a:t>addressees</a:t>
                      </a:r>
                      <a:endParaRPr lang="fr-FR" sz="1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        (</a:t>
                      </a:r>
                      <a:r>
                        <a:rPr lang="fr-FR" sz="1000" dirty="0" err="1">
                          <a:effectLst/>
                        </a:rPr>
                        <a:t>symmetrical</a:t>
                      </a:r>
                      <a:r>
                        <a:rPr lang="fr-FR" sz="1000" dirty="0">
                          <a:effectLst/>
                        </a:rPr>
                        <a:t>/ </a:t>
                      </a:r>
                      <a:r>
                        <a:rPr lang="fr-FR" sz="1000" dirty="0" err="1">
                          <a:effectLst/>
                        </a:rPr>
                        <a:t>asymmétrical</a:t>
                      </a:r>
                      <a:r>
                        <a:rPr lang="fr-FR" sz="1000" dirty="0">
                          <a:effectLst/>
                        </a:rPr>
                        <a:t> </a:t>
                      </a:r>
                      <a:r>
                        <a:rPr lang="fr-FR" sz="1000" dirty="0" err="1">
                          <a:effectLst/>
                        </a:rPr>
                        <a:t>relationship</a:t>
                      </a:r>
                      <a:r>
                        <a:rPr lang="fr-FR" sz="1000" dirty="0">
                          <a:effectLst/>
                        </a:rPr>
                        <a:t>...)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      - ethos (self-image </a:t>
                      </a:r>
                      <a:r>
                        <a:rPr lang="fr-FR" sz="1000" dirty="0" err="1">
                          <a:effectLst/>
                        </a:rPr>
                        <a:t>that</a:t>
                      </a:r>
                      <a:r>
                        <a:rPr lang="fr-FR" sz="1000" dirty="0">
                          <a:effectLst/>
                        </a:rPr>
                        <a:t> the speaker </a:t>
                      </a:r>
                      <a:r>
                        <a:rPr lang="fr-FR" sz="1000" dirty="0" err="1">
                          <a:effectLst/>
                        </a:rPr>
                        <a:t>wants</a:t>
                      </a:r>
                      <a:r>
                        <a:rPr lang="fr-FR" sz="1000" dirty="0">
                          <a:effectLst/>
                        </a:rPr>
                        <a:t> to display) and </a:t>
                      </a:r>
                      <a:r>
                        <a:rPr lang="fr-FR" sz="1000" dirty="0" err="1">
                          <a:effectLst/>
                        </a:rPr>
                        <a:t>and</a:t>
                      </a:r>
                      <a:r>
                        <a:rPr lang="fr-FR" sz="1000" dirty="0">
                          <a:effectLst/>
                        </a:rPr>
                        <a:t> pathos (dimension of </a:t>
                      </a:r>
                      <a:r>
                        <a:rPr lang="fr-FR" sz="1000" dirty="0" err="1">
                          <a:effectLst/>
                        </a:rPr>
                        <a:t>objectivity</a:t>
                      </a:r>
                      <a:r>
                        <a:rPr lang="fr-FR" sz="1000" dirty="0">
                          <a:effectLst/>
                        </a:rPr>
                        <a:t> or </a:t>
                      </a:r>
                      <a:r>
                        <a:rPr lang="fr-FR" sz="1000" dirty="0" err="1">
                          <a:effectLst/>
                        </a:rPr>
                        <a:t>subjectivity</a:t>
                      </a:r>
                      <a:r>
                        <a:rPr lang="fr-FR" sz="1000" dirty="0">
                          <a:effectLst/>
                        </a:rPr>
                        <a:t>) </a:t>
                      </a:r>
                      <a:r>
                        <a:rPr lang="fr-FR" sz="1000" dirty="0" err="1">
                          <a:effectLst/>
                        </a:rPr>
                        <a:t>sides</a:t>
                      </a:r>
                      <a:endParaRPr lang="fr-FR" sz="1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      - identification of the global system of </a:t>
                      </a:r>
                      <a:r>
                        <a:rPr lang="fr-FR" sz="1000" dirty="0" err="1">
                          <a:effectLst/>
                        </a:rPr>
                        <a:t>statement</a:t>
                      </a:r>
                      <a:endParaRPr lang="fr-FR" sz="1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                 ("discours" vs "récit")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      - identification of the global speech </a:t>
                      </a:r>
                      <a:r>
                        <a:rPr lang="fr-FR" sz="1000" dirty="0" err="1">
                          <a:effectLst/>
                        </a:rPr>
                        <a:t>act</a:t>
                      </a:r>
                      <a:r>
                        <a:rPr lang="fr-FR" sz="1000" dirty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       (to </a:t>
                      </a:r>
                      <a:r>
                        <a:rPr lang="fr-FR" sz="1000" dirty="0" err="1">
                          <a:effectLst/>
                        </a:rPr>
                        <a:t>inform</a:t>
                      </a:r>
                      <a:r>
                        <a:rPr lang="fr-FR" sz="1000" dirty="0">
                          <a:effectLst/>
                        </a:rPr>
                        <a:t>/ to </a:t>
                      </a:r>
                      <a:r>
                        <a:rPr lang="fr-FR" sz="1000" dirty="0" err="1">
                          <a:effectLst/>
                        </a:rPr>
                        <a:t>explain</a:t>
                      </a:r>
                      <a:r>
                        <a:rPr lang="fr-FR" sz="1000" dirty="0">
                          <a:effectLst/>
                        </a:rPr>
                        <a:t> / to </a:t>
                      </a:r>
                      <a:r>
                        <a:rPr lang="fr-FR" sz="1000" dirty="0" err="1">
                          <a:effectLst/>
                        </a:rPr>
                        <a:t>convince</a:t>
                      </a:r>
                      <a:r>
                        <a:rPr lang="fr-FR" sz="1000" dirty="0">
                          <a:effectLst/>
                        </a:rPr>
                        <a:t> ...)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2.2 – </a:t>
                      </a:r>
                      <a:r>
                        <a:rPr lang="fr-FR" sz="1100" dirty="0" err="1">
                          <a:effectLst/>
                        </a:rPr>
                        <a:t>Textual</a:t>
                      </a:r>
                      <a:r>
                        <a:rPr lang="fr-FR" sz="1100" dirty="0">
                          <a:effectLst/>
                        </a:rPr>
                        <a:t> </a:t>
                      </a:r>
                      <a:r>
                        <a:rPr lang="fr-FR" sz="1100" dirty="0" err="1">
                          <a:effectLst/>
                        </a:rPr>
                        <a:t>side</a:t>
                      </a:r>
                      <a:endParaRPr lang="fr-FR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identification of the </a:t>
                      </a:r>
                      <a:r>
                        <a:rPr lang="fr-FR" sz="1000" dirty="0" err="1">
                          <a:effectLst/>
                        </a:rPr>
                        <a:t>rhetoric</a:t>
                      </a:r>
                      <a:r>
                        <a:rPr lang="fr-FR" sz="1000" dirty="0">
                          <a:effectLst/>
                        </a:rPr>
                        <a:t> </a:t>
                      </a:r>
                      <a:r>
                        <a:rPr lang="fr-FR" sz="1000" dirty="0" err="1">
                          <a:effectLst/>
                        </a:rPr>
                        <a:t>organization</a:t>
                      </a:r>
                      <a:r>
                        <a:rPr lang="fr-FR" sz="1000" dirty="0">
                          <a:effectLst/>
                        </a:rPr>
                        <a:t> of the </a:t>
                      </a:r>
                      <a:r>
                        <a:rPr lang="fr-FR" sz="1000" dirty="0" err="1">
                          <a:effectLst/>
                        </a:rPr>
                        <a:t>text</a:t>
                      </a:r>
                      <a:r>
                        <a:rPr lang="fr-FR" sz="1000" dirty="0">
                          <a:effectLst/>
                        </a:rPr>
                        <a:t> and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identification of the </a:t>
                      </a:r>
                      <a:r>
                        <a:rPr lang="fr-FR" sz="1000" dirty="0" err="1">
                          <a:effectLst/>
                        </a:rPr>
                        <a:t>combination</a:t>
                      </a:r>
                      <a:r>
                        <a:rPr lang="fr-FR" sz="1000" dirty="0">
                          <a:effectLst/>
                        </a:rPr>
                        <a:t> of the </a:t>
                      </a:r>
                      <a:r>
                        <a:rPr lang="fr-FR" sz="1000" dirty="0" err="1">
                          <a:effectLst/>
                        </a:rPr>
                        <a:t>sequences</a:t>
                      </a:r>
                      <a:r>
                        <a:rPr lang="fr-FR" sz="1000" dirty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2.3 – </a:t>
                      </a:r>
                      <a:r>
                        <a:rPr lang="fr-FR" sz="1200" dirty="0" err="1">
                          <a:effectLst/>
                        </a:rPr>
                        <a:t>Stylistic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side</a:t>
                      </a:r>
                      <a:endParaRPr lang="fr-FR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- </a:t>
                      </a:r>
                      <a:r>
                        <a:rPr lang="fr-FR" sz="1000" dirty="0" err="1">
                          <a:effectLst/>
                        </a:rPr>
                        <a:t>linguistic</a:t>
                      </a:r>
                      <a:r>
                        <a:rPr lang="fr-FR" sz="1000" dirty="0">
                          <a:effectLst/>
                        </a:rPr>
                        <a:t> </a:t>
                      </a:r>
                      <a:r>
                        <a:rPr lang="fr-FR" sz="1000" dirty="0" err="1">
                          <a:effectLst/>
                        </a:rPr>
                        <a:t>variety</a:t>
                      </a:r>
                      <a:r>
                        <a:rPr lang="fr-FR" sz="1000" dirty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(</a:t>
                      </a:r>
                      <a:r>
                        <a:rPr lang="fr-FR" sz="1000" dirty="0" err="1">
                          <a:effectLst/>
                        </a:rPr>
                        <a:t>Privileged</a:t>
                      </a:r>
                      <a:r>
                        <a:rPr lang="fr-FR" sz="1000" dirty="0">
                          <a:effectLst/>
                        </a:rPr>
                        <a:t> lexical and </a:t>
                      </a:r>
                      <a:r>
                        <a:rPr lang="fr-FR" sz="1000" dirty="0" err="1">
                          <a:effectLst/>
                        </a:rPr>
                        <a:t>syntactical</a:t>
                      </a:r>
                      <a:r>
                        <a:rPr lang="fr-FR" sz="1000" dirty="0">
                          <a:effectLst/>
                        </a:rPr>
                        <a:t> </a:t>
                      </a:r>
                      <a:r>
                        <a:rPr lang="fr-FR" sz="1000" dirty="0" err="1">
                          <a:effectLst/>
                        </a:rPr>
                        <a:t>forms</a:t>
                      </a:r>
                      <a:r>
                        <a:rPr lang="fr-FR" sz="1000" dirty="0">
                          <a:effectLst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2.4 – </a:t>
                      </a:r>
                      <a:r>
                        <a:rPr lang="fr-FR" sz="1200" dirty="0" err="1">
                          <a:effectLst/>
                        </a:rPr>
                        <a:t>Thematic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side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(</a:t>
                      </a:r>
                      <a:r>
                        <a:rPr lang="fr-FR" sz="1000" dirty="0" err="1">
                          <a:effectLst/>
                        </a:rPr>
                        <a:t>privileged</a:t>
                      </a:r>
                      <a:r>
                        <a:rPr lang="fr-FR" sz="1000" dirty="0">
                          <a:effectLst/>
                        </a:rPr>
                        <a:t> </a:t>
                      </a:r>
                      <a:r>
                        <a:rPr lang="fr-FR" sz="1000" dirty="0" err="1">
                          <a:effectLst/>
                        </a:rPr>
                        <a:t>thematic</a:t>
                      </a:r>
                      <a:r>
                        <a:rPr lang="fr-FR" sz="1000" dirty="0">
                          <a:effectLst/>
                        </a:rPr>
                        <a:t> content)</a:t>
                      </a: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0" marR="47930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857073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2345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33457" y="1823884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>
                <a:latin typeface="Calibri" panose="020F0502020204030204" pitchFamily="34" charset="0"/>
              </a:rPr>
              <a:t>        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speech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defined</a:t>
            </a: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"as real-life </a:t>
            </a:r>
            <a:r>
              <a:rPr lang="fr-F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»)</a:t>
            </a:r>
          </a:p>
          <a:p>
            <a:pPr marL="0" indent="0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speech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speech genre</a:t>
            </a:r>
          </a:p>
          <a:p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speech genre. </a:t>
            </a:r>
          </a:p>
        </p:txBody>
      </p:sp>
      <p:sp>
        <p:nvSpPr>
          <p:cNvPr id="4" name="Flèche : bas 3"/>
          <p:cNvSpPr/>
          <p:nvPr/>
        </p:nvSpPr>
        <p:spPr>
          <a:xfrm>
            <a:off x="5153361" y="2324757"/>
            <a:ext cx="978196" cy="8506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 : bas 4"/>
          <p:cNvSpPr/>
          <p:nvPr/>
        </p:nvSpPr>
        <p:spPr>
          <a:xfrm>
            <a:off x="5215056" y="3855846"/>
            <a:ext cx="854805" cy="943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39</a:t>
            </a:fld>
            <a:endParaRPr lang="fr-FR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341371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TBL : a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strong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version of C.L.T.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477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97" t="-1" r="-283" b="119"/>
          <a:stretch/>
        </p:blipFill>
        <p:spPr>
          <a:xfrm>
            <a:off x="3455580" y="104172"/>
            <a:ext cx="3998515" cy="664750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980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LSP,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Speech Genre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696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05780" y="2241754"/>
            <a:ext cx="9543077" cy="38022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The transgression of the rites or the codes by the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foreigner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supposed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know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acceptable,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."’ Frame, (2013 : 72).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42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1040560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10813" y="2109019"/>
            <a:ext cx="9793799" cy="3802203"/>
          </a:xfrm>
        </p:spPr>
        <p:txBody>
          <a:bodyPr/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established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genres of mode 1 : </a:t>
            </a:r>
          </a:p>
          <a:p>
            <a:pPr marL="0" indent="0" algn="just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genres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not or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little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subject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variation. The participants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conform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strictly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constraints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commercial mail, phone book, administrative index(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notarial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exchanges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aircrafts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control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tower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characterized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formulae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compositionnal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pre-established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schemas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strong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applied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[…]. » </a:t>
            </a:r>
          </a:p>
          <a:p>
            <a:pPr marL="0" indent="0">
              <a:buNone/>
            </a:pP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Maingueneau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(2004 : 112).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43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38516045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40310" y="2138516"/>
            <a:ext cx="9764302" cy="3772706"/>
          </a:xfrm>
        </p:spPr>
        <p:txBody>
          <a:bodyPr/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genres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objectives are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achieved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and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shared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generic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solidarity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maintained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   </a:t>
            </a:r>
          </a:p>
          <a:p>
            <a:pPr marL="0" indent="0">
              <a:buNone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Bhatia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(2004 :  21).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44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226510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Accounting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cultural issue in ESP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speech genres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3355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97510" y="2286000"/>
            <a:ext cx="9307102" cy="3625222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linguistic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cultural and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socio-historic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entities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 </a:t>
            </a:r>
          </a:p>
          <a:p>
            <a:pPr marL="0" indent="0">
              <a:buNone/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Beacco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(2004 : 109)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46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28019648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66568" y="2389238"/>
            <a:ext cx="9838044" cy="3521983"/>
          </a:xfrm>
        </p:spPr>
        <p:txBody>
          <a:bodyPr/>
          <a:lstStyle/>
          <a:p>
            <a:pPr algn="just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that’s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basic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cultural obstacles to the communication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specialists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belonging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diverse cultures,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first and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didactic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intervention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limited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linguistic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aspects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allow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remove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» </a:t>
            </a:r>
          </a:p>
          <a:p>
            <a:pPr marL="0" indent="0" algn="just">
              <a:buNone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Lehmann, (1993 : 9)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47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28977775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7794" y="2418735"/>
            <a:ext cx="9646315" cy="3772706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seasonal greetings are expressed in addition to salutation and personal greetings. Typically, the seasonal greeting appears in the introduction, preceded by the salutation, followed by personal greetings.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 </a:t>
            </a:r>
          </a:p>
          <a:p>
            <a:pPr marL="0" indent="0">
              <a:buNone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Connors, (1996 : 139).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48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25699858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12606" y="2168012"/>
            <a:ext cx="10192006" cy="3743209"/>
          </a:xfrm>
        </p:spPr>
        <p:txBody>
          <a:bodyPr>
            <a:normAutofit lnSpcReduction="10000"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FR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fr-F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«’</a:t>
            </a:r>
            <a:r>
              <a:rPr lang="fr-FR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intercultural</a:t>
            </a:r>
            <a:r>
              <a:rPr lang="fr-F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interaction </a:t>
            </a:r>
            <a:r>
              <a:rPr lang="fr-FR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competence</a:t>
            </a:r>
            <a:r>
              <a:rPr lang="fr-F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(ICIC)) 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competence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communicate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verbally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non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verbally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behave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effectively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appropriately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people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cultural groups, but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handle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psychological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demands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dynamics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outcomes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interchanges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» </a:t>
            </a:r>
          </a:p>
          <a:p>
            <a:pPr marL="0" indent="0">
              <a:buNone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Spencer-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Oatey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Franklin, (2009 : 51).</a:t>
            </a:r>
          </a:p>
          <a:p>
            <a:pPr marL="0" indent="0">
              <a:buNone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49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294688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fr-FR" sz="3200" dirty="0">
                <a:latin typeface="Calibri" panose="020F0502020204030204" pitchFamily="34" charset="0"/>
              </a:rPr>
              <a:t>« 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Emphasis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placed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conveying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meaning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rather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linguistic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se.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Savignon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S,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1972, 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Communicative Competence : An Experiment in Foreign-Language Teaching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Philadelphia : Center For Curriculum development, Inc. , p. 20</a:t>
            </a:r>
            <a:endParaRPr lang="fr-F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encoding his own thoughts into that language”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Ibid.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12)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03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1316" y="2079522"/>
            <a:ext cx="10029773" cy="3846448"/>
          </a:xfrm>
        </p:spPr>
        <p:txBody>
          <a:bodyPr/>
          <a:lstStyle/>
          <a:p>
            <a:pPr fontAlgn="base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Generally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agenda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follows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following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plan </a:t>
            </a:r>
          </a:p>
          <a:p>
            <a:pPr fontAlgn="base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Approval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minutes of the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meeting;</a:t>
            </a:r>
          </a:p>
          <a:p>
            <a:pPr fontAlgn="base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Questions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approached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already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meetings and for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employer has to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further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information;</a:t>
            </a:r>
          </a:p>
          <a:p>
            <a:pPr fontAlgn="base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New questions;</a:t>
            </a:r>
          </a:p>
          <a:p>
            <a:pPr fontAlgn="base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Diverse questions." </a:t>
            </a:r>
          </a:p>
          <a:p>
            <a:pPr marL="0" indent="0" fontAlgn="base"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50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2014394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40309" y="1769806"/>
            <a:ext cx="9749554" cy="3846448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rules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procedures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duly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been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organized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[],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everybody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takes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grain of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according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personal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appreciation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feeling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really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bound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written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 </a:t>
            </a:r>
          </a:p>
          <a:p>
            <a:pPr marL="0" indent="0" algn="just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Iribarne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d’, (1989 : 23); </a:t>
            </a:r>
          </a:p>
          <a:p>
            <a:pPr marL="0" indent="0" algn="just">
              <a:buNone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Germans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 are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going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reflection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all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exhanges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basis of the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points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fixed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black and white in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document. « </a:t>
            </a:r>
          </a:p>
          <a:p>
            <a:pPr marL="0" indent="0" algn="just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Hall and Hall  (1990 46).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51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11305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0722" y="1646903"/>
            <a:ext cx="8915400" cy="377762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fr-F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 Objective</a:t>
            </a:r>
            <a:endParaRPr lang="fr-F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writing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agenda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goal of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meeting?</a:t>
            </a:r>
          </a:p>
          <a:p>
            <a:pPr lvl="0" algn="just"/>
            <a:endParaRPr lang="fr-F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fr-FR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Keep</a:t>
            </a:r>
            <a:r>
              <a:rPr lang="fr-F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agenda to </a:t>
            </a:r>
            <a:r>
              <a:rPr lang="fr-FR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less</a:t>
            </a:r>
            <a:r>
              <a:rPr lang="fr-F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fr-F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topics</a:t>
            </a:r>
            <a:endParaRPr lang="fr-F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one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wants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spend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meeting. Long agendas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seem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daunting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fr-F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fr-FR" sz="2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http://lessmeeting.com/7-steps-perfect-meeting-agenda/</a:t>
            </a:r>
            <a:endParaRPr lang="fr-F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52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6727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conclusion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844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Wilkins, D., 1976,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Notional</a:t>
            </a:r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Syllabuses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O.U.P </a:t>
            </a:r>
          </a:p>
          <a:p>
            <a:pPr marL="0" indent="0">
              <a:buNone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Threshold</a:t>
            </a:r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1975</a:t>
            </a:r>
          </a:p>
          <a:p>
            <a:pPr marL="0" indent="0">
              <a:buNone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Niveau- Seuil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6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195387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56503" y="1843549"/>
            <a:ext cx="9262857" cy="3787454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how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learners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structure and restructure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interlanguages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over time ». Ellis (2003 : 1)</a:t>
            </a:r>
          </a:p>
          <a:p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"the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learners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helped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as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evidence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successful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taking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place." Ellis (2003 : 1).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7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121550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71252" y="1563329"/>
            <a:ext cx="9277606" cy="3816951"/>
          </a:xfrm>
        </p:spPr>
        <p:txBody>
          <a:bodyPr>
            <a:normAutofit/>
          </a:bodyPr>
          <a:lstStyle/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S.D., 1981,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 Language Acquisition and Second Language Learning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Pergamon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Press Ltd. 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8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593549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2" y="2561303"/>
            <a:ext cx="8915400" cy="3777622"/>
          </a:xfrm>
        </p:spPr>
        <p:txBody>
          <a:bodyPr/>
          <a:lstStyle/>
          <a:p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S.D.,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Terrell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T., 1983, </a:t>
            </a:r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Acquisition in the </a:t>
            </a:r>
            <a:r>
              <a:rPr lang="fr-FR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Classroom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Alemany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Regents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Prentice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Hall.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09BC-DCA5-449B-8A3F-8CAFBD36693D}" type="slidenum">
              <a:rPr lang="fr-FR" smtClean="0"/>
              <a:t>9</a:t>
            </a:fld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9286567" y="6294859"/>
            <a:ext cx="2905433" cy="563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RICHER</a:t>
            </a:r>
          </a:p>
        </p:txBody>
      </p:sp>
    </p:spTree>
    <p:extLst>
      <p:ext uri="{BB962C8B-B14F-4D97-AF65-F5344CB8AC3E}">
        <p14:creationId xmlns:p14="http://schemas.microsoft.com/office/powerpoint/2010/main" val="786114289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496</TotalTime>
  <Words>1432</Words>
  <Application>Microsoft Office PowerPoint</Application>
  <PresentationFormat>Grand écran</PresentationFormat>
  <Paragraphs>332</Paragraphs>
  <Slides>53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Century Gothic</vt:lpstr>
      <vt:lpstr>Times New Roman</vt:lpstr>
      <vt:lpstr>Wingdings</vt:lpstr>
      <vt:lpstr>Wingdings 3</vt:lpstr>
      <vt:lpstr>Brin</vt:lpstr>
      <vt:lpstr>For an extension of the TBL  in the genres of discourse  and in the culture </vt:lpstr>
      <vt:lpstr>1- Introduction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an extension of the TBL in the genres of discourse and in the culture</dc:title>
  <dc:creator>Jean-Jacques Richer</dc:creator>
  <cp:lastModifiedBy>christiane richer</cp:lastModifiedBy>
  <cp:revision>46</cp:revision>
  <dcterms:created xsi:type="dcterms:W3CDTF">2016-09-05T06:46:21Z</dcterms:created>
  <dcterms:modified xsi:type="dcterms:W3CDTF">2016-09-08T07:45:33Z</dcterms:modified>
</cp:coreProperties>
</file>