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AB7D-1952-43D2-84F0-CAC4846B9565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4083-FFC6-4FB1-A001-BB229C7D9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75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AB7D-1952-43D2-84F0-CAC4846B9565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4083-FFC6-4FB1-A001-BB229C7D9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05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AB7D-1952-43D2-84F0-CAC4846B9565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4083-FFC6-4FB1-A001-BB229C7D9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56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AB7D-1952-43D2-84F0-CAC4846B9565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4083-FFC6-4FB1-A001-BB229C7D9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34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AB7D-1952-43D2-84F0-CAC4846B9565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4083-FFC6-4FB1-A001-BB229C7D9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8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AB7D-1952-43D2-84F0-CAC4846B9565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4083-FFC6-4FB1-A001-BB229C7D9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89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AB7D-1952-43D2-84F0-CAC4846B9565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4083-FFC6-4FB1-A001-BB229C7D9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90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AB7D-1952-43D2-84F0-CAC4846B9565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4083-FFC6-4FB1-A001-BB229C7D9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17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AB7D-1952-43D2-84F0-CAC4846B9565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4083-FFC6-4FB1-A001-BB229C7D9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849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AB7D-1952-43D2-84F0-CAC4846B9565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4083-FFC6-4FB1-A001-BB229C7D9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529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AB7D-1952-43D2-84F0-CAC4846B9565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4083-FFC6-4FB1-A001-BB229C7D9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504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BAB7D-1952-43D2-84F0-CAC4846B9565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54083-FFC6-4FB1-A001-BB229C7D9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70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0ahUKEwjnr8GkuYTOAhUEL8AKHfqpADkQjRwIBw&amp;url=http://www.kcl.ac.uk/study/postgraduate/&amp;psig=AFQjCNHmFdprww3ZGNGotzWPOyx8-b4xXQ&amp;ust=1469186748595709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0ahUKEwjnr8GkuYTOAhUEL8AKHfqpADkQjRwIBw&amp;url=http://www.kcl.ac.uk/study/postgraduate/&amp;psig=AFQjCNHmFdprww3ZGNGotzWPOyx8-b4xXQ&amp;ust=146918674859570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0ahUKEwjnr8GkuYTOAhUEL8AKHfqpADkQjRwIBw&amp;url=http://www.kcl.ac.uk/study/postgraduate/&amp;psig=AFQjCNHmFdprww3ZGNGotzWPOyx8-b4xXQ&amp;ust=146918674859570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0ahUKEwjnr8GkuYTOAhUEL8AKHfqpADkQjRwIBw&amp;url=http://www.kcl.ac.uk/study/postgraduate/&amp;psig=AFQjCNHmFdprww3ZGNGotzWPOyx8-b4xXQ&amp;ust=146918674859570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0ahUKEwjnr8GkuYTOAhUEL8AKHfqpADkQjRwIBw&amp;url=http://www.kcl.ac.uk/study/postgraduate/&amp;psig=AFQjCNHmFdprww3ZGNGotzWPOyx8-b4xXQ&amp;ust=146918674859570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0ahUKEwjnr8GkuYTOAhUEL8AKHfqpADkQjRwIBw&amp;url=http://www.kcl.ac.uk/study/postgraduate/&amp;psig=AFQjCNHmFdprww3ZGNGotzWPOyx8-b4xXQ&amp;ust=146918674859570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0ahUKEwjnr8GkuYTOAhUEL8AKHfqpADkQjRwIBw&amp;url=http://www.kcl.ac.uk/study/postgraduate/&amp;psig=AFQjCNHmFdprww3ZGNGotzWPOyx8-b4xXQ&amp;ust=146918674859570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0ahUKEwjnr8GkuYTOAhUEL8AKHfqpADkQjRwIBw&amp;url=http://www.kcl.ac.uk/study/postgraduate/&amp;psig=AFQjCNHmFdprww3ZGNGotzWPOyx8-b4xXQ&amp;ust=146918674859570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0ahUKEwjnr8GkuYTOAhUEL8AKHfqpADkQjRwIBw&amp;url=http://www.kcl.ac.uk/study/postgraduate/&amp;psig=AFQjCNHmFdprww3ZGNGotzWPOyx8-b4xXQ&amp;ust=146918674859570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Magali </a:t>
            </a:r>
            <a:r>
              <a:rPr lang="en-GB" dirty="0" err="1" smtClean="0"/>
              <a:t>Allary</a:t>
            </a:r>
            <a:r>
              <a:rPr lang="en-GB" dirty="0" smtClean="0"/>
              <a:t> – Hélène </a:t>
            </a:r>
            <a:r>
              <a:rPr lang="en-GB" dirty="0" err="1" smtClean="0"/>
              <a:t>Andrawiss-Dlamini</a:t>
            </a:r>
            <a:r>
              <a:rPr lang="en-GB" dirty="0"/>
              <a:t> </a:t>
            </a:r>
            <a:r>
              <a:rPr lang="en-GB" dirty="0" smtClean="0"/>
              <a:t>– Barbara </a:t>
            </a:r>
            <a:r>
              <a:rPr lang="en-GB" dirty="0" err="1" smtClean="0"/>
              <a:t>Rocci</a:t>
            </a:r>
            <a:r>
              <a:rPr lang="en-GB" dirty="0" smtClean="0"/>
              <a:t>  </a:t>
            </a:r>
          </a:p>
          <a:p>
            <a:r>
              <a:rPr lang="en-GB" dirty="0" smtClean="0"/>
              <a:t>Hélène </a:t>
            </a:r>
            <a:r>
              <a:rPr lang="en-GB" dirty="0" err="1" smtClean="0"/>
              <a:t>Butz</a:t>
            </a:r>
            <a:r>
              <a:rPr lang="en-GB" dirty="0" smtClean="0"/>
              <a:t> – Micaela </a:t>
            </a:r>
            <a:r>
              <a:rPr lang="en-GB" dirty="0" err="1" smtClean="0"/>
              <a:t>Moreyra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069699" y="2192978"/>
            <a:ext cx="77889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Getting Medics on the Task</a:t>
            </a:r>
            <a:endParaRPr lang="en-GB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5" name="Picture 89" descr="http://www.kcl.ac.uk/SiteElements/Prospectus/images/header/kcl-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022" y="4754415"/>
            <a:ext cx="1452697" cy="116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03870" y="288324"/>
            <a:ext cx="9564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Languages for Specific Purposes in Higher Education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10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75357" cy="1325563"/>
          </a:xfrm>
        </p:spPr>
        <p:txBody>
          <a:bodyPr/>
          <a:lstStyle/>
          <a:p>
            <a:pPr marL="0" indent="0"/>
            <a:r>
              <a:rPr lang="en-GB" b="1" dirty="0" smtClean="0"/>
              <a:t>Language for specific purposes at King’s: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1195" y="3036587"/>
            <a:ext cx="10515600" cy="2350959"/>
          </a:xfrm>
        </p:spPr>
        <p:txBody>
          <a:bodyPr/>
          <a:lstStyle/>
          <a:p>
            <a:r>
              <a:rPr lang="en-GB" dirty="0" smtClean="0"/>
              <a:t>Medical A1 &amp; B2/ Business A1 &amp; C1 / Legal B2 / Reading A1 &amp; B1</a:t>
            </a:r>
          </a:p>
          <a:p>
            <a:r>
              <a:rPr lang="en-GB" dirty="0" smtClean="0"/>
              <a:t>Assessed Modules or Evening classes</a:t>
            </a:r>
          </a:p>
          <a:p>
            <a:r>
              <a:rPr lang="en-GB" dirty="0" smtClean="0"/>
              <a:t>One Term (3h face-to-face + 1h e-learning)</a:t>
            </a:r>
          </a:p>
          <a:p>
            <a:r>
              <a:rPr lang="en-GB" dirty="0" smtClean="0"/>
              <a:t>Two Terms (2h face-to-face)</a:t>
            </a:r>
            <a:endParaRPr lang="en-GB" dirty="0"/>
          </a:p>
        </p:txBody>
      </p:sp>
      <p:pic>
        <p:nvPicPr>
          <p:cNvPr id="4" name="Picture 89" descr="http://www.kcl.ac.uk/SiteElements/Prospectus/images/header/kcl-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103" y="365125"/>
            <a:ext cx="1452697" cy="116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27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/>
              <a:t>Medics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258"/>
            <a:ext cx="10515600" cy="4649316"/>
          </a:xfrm>
        </p:spPr>
        <p:txBody>
          <a:bodyPr/>
          <a:lstStyle/>
          <a:p>
            <a:r>
              <a:rPr lang="en-GB" dirty="0" smtClean="0"/>
              <a:t>All students are either:</a:t>
            </a:r>
          </a:p>
          <a:p>
            <a:pPr lvl="1"/>
            <a:r>
              <a:rPr lang="en-GB" dirty="0" smtClean="0"/>
              <a:t>Studying medicine, bio-medical sciences, nursing</a:t>
            </a:r>
          </a:p>
          <a:p>
            <a:pPr lvl="1"/>
            <a:r>
              <a:rPr lang="en-GB" dirty="0" smtClean="0"/>
              <a:t>Doctors</a:t>
            </a:r>
          </a:p>
          <a:p>
            <a:pPr lvl="1"/>
            <a:endParaRPr lang="en-GB" dirty="0"/>
          </a:p>
          <a:p>
            <a:r>
              <a:rPr lang="en-GB" dirty="0" smtClean="0"/>
              <a:t>Their aims usually are:</a:t>
            </a:r>
          </a:p>
          <a:p>
            <a:pPr lvl="1"/>
            <a:r>
              <a:rPr lang="en-GB" dirty="0" smtClean="0"/>
              <a:t>To prepare for elective year in France</a:t>
            </a:r>
          </a:p>
          <a:p>
            <a:pPr lvl="1"/>
            <a:r>
              <a:rPr lang="en-GB" dirty="0" smtClean="0"/>
              <a:t>To join </a:t>
            </a:r>
            <a:r>
              <a:rPr lang="en-GB" i="1" dirty="0" err="1" smtClean="0"/>
              <a:t>Médecins</a:t>
            </a:r>
            <a:r>
              <a:rPr lang="en-GB" i="1" dirty="0" smtClean="0"/>
              <a:t> sans </a:t>
            </a:r>
            <a:r>
              <a:rPr lang="en-GB" i="1" dirty="0" err="1" smtClean="0"/>
              <a:t>frontières</a:t>
            </a:r>
            <a:endParaRPr lang="en-GB" i="1" dirty="0" smtClean="0"/>
          </a:p>
          <a:p>
            <a:pPr lvl="1"/>
            <a:r>
              <a:rPr lang="en-GB" dirty="0" smtClean="0"/>
              <a:t>To do volunteer work in French-speaking countries</a:t>
            </a:r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Students must rely on their medical knowledge in the class, but this is not assessed.</a:t>
            </a:r>
          </a:p>
        </p:txBody>
      </p:sp>
      <p:pic>
        <p:nvPicPr>
          <p:cNvPr id="4" name="Picture 89" descr="http://www.kcl.ac.uk/SiteElements/Prospectus/images/header/kcl-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103" y="365125"/>
            <a:ext cx="1452697" cy="116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699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Professionalisation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Students in Spanish prepare the </a:t>
            </a:r>
            <a:r>
              <a:rPr lang="en-GB" i="1" dirty="0" err="1" smtClean="0"/>
              <a:t>Cámara</a:t>
            </a:r>
            <a:r>
              <a:rPr lang="en-GB" i="1" dirty="0" smtClean="0"/>
              <a:t> de </a:t>
            </a:r>
            <a:r>
              <a:rPr lang="en-GB" i="1" dirty="0" err="1" smtClean="0"/>
              <a:t>Comercio</a:t>
            </a:r>
            <a:r>
              <a:rPr lang="en-GB" i="1" dirty="0" smtClean="0"/>
              <a:t> de Madrid </a:t>
            </a:r>
            <a:r>
              <a:rPr lang="en-GB" dirty="0" smtClean="0"/>
              <a:t>exams.</a:t>
            </a:r>
          </a:p>
          <a:p>
            <a:r>
              <a:rPr lang="en-GB" dirty="0" smtClean="0"/>
              <a:t>Students in French prepare the </a:t>
            </a:r>
            <a:r>
              <a:rPr lang="en-GB" i="1" dirty="0" smtClean="0"/>
              <a:t>CCIP</a:t>
            </a:r>
            <a:r>
              <a:rPr lang="en-GB" dirty="0" smtClean="0"/>
              <a:t> exams.</a:t>
            </a:r>
          </a:p>
          <a:p>
            <a:r>
              <a:rPr lang="en-GB" dirty="0" smtClean="0"/>
              <a:t>King’s is exam centre for both.</a:t>
            </a:r>
          </a:p>
          <a:p>
            <a:r>
              <a:rPr lang="en-GB" dirty="0" smtClean="0"/>
              <a:t>Format of these exams is task-based</a:t>
            </a:r>
            <a:endParaRPr lang="en-GB" dirty="0"/>
          </a:p>
        </p:txBody>
      </p:sp>
      <p:pic>
        <p:nvPicPr>
          <p:cNvPr id="4" name="Picture 89" descr="http://www.kcl.ac.uk/SiteElements/Prospectus/images/header/kcl-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103" y="365125"/>
            <a:ext cx="1452697" cy="116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184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Assessment: Oral A1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535" y="2336371"/>
            <a:ext cx="10515600" cy="3281834"/>
          </a:xfrm>
        </p:spPr>
        <p:txBody>
          <a:bodyPr/>
          <a:lstStyle/>
          <a:p>
            <a:r>
              <a:rPr lang="en-GB" dirty="0" smtClean="0"/>
              <a:t>Groups of 2 or 3 students</a:t>
            </a:r>
          </a:p>
          <a:p>
            <a:r>
              <a:rPr lang="en-GB" dirty="0" smtClean="0"/>
              <a:t>Dossier published 4 weeks before the exam</a:t>
            </a:r>
          </a:p>
          <a:p>
            <a:r>
              <a:rPr lang="en-GB" dirty="0" smtClean="0"/>
              <a:t>2 tasks: </a:t>
            </a:r>
          </a:p>
          <a:p>
            <a:pPr lvl="1"/>
            <a:r>
              <a:rPr lang="en-GB" dirty="0" smtClean="0"/>
              <a:t>Peer Interview regarding personal and general information</a:t>
            </a:r>
          </a:p>
          <a:p>
            <a:pPr lvl="1"/>
            <a:r>
              <a:rPr lang="en-GB" dirty="0" smtClean="0"/>
              <a:t>Discussion and description of visual stimulus depicting everyday situations.</a:t>
            </a:r>
          </a:p>
          <a:p>
            <a:r>
              <a:rPr lang="en-GB" dirty="0" smtClean="0"/>
              <a:t>15-20 min</a:t>
            </a:r>
          </a:p>
          <a:p>
            <a:endParaRPr lang="en-GB" dirty="0"/>
          </a:p>
        </p:txBody>
      </p:sp>
      <p:pic>
        <p:nvPicPr>
          <p:cNvPr id="4" name="Picture 89" descr="http://www.kcl.ac.uk/SiteElements/Prospectus/images/header/kcl-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103" y="365125"/>
            <a:ext cx="1452697" cy="116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28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b="1" dirty="0" smtClean="0"/>
              <a:t>Assessment : oral</a:t>
            </a:r>
            <a:r>
              <a:rPr lang="en-GB" dirty="0" smtClean="0"/>
              <a:t> </a:t>
            </a:r>
            <a:r>
              <a:rPr lang="en-GB" b="1" dirty="0" smtClean="0"/>
              <a:t>B2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French Medics:</a:t>
            </a:r>
          </a:p>
          <a:p>
            <a:pPr lvl="1"/>
            <a:r>
              <a:rPr lang="en-GB" dirty="0" smtClean="0"/>
              <a:t>Students prepare a dossier of articles taken from specialised sources</a:t>
            </a:r>
          </a:p>
          <a:p>
            <a:pPr lvl="1"/>
            <a:r>
              <a:rPr lang="en-GB" dirty="0" smtClean="0"/>
              <a:t>In groups of 2 or 3</a:t>
            </a:r>
          </a:p>
          <a:p>
            <a:pPr lvl="1"/>
            <a:r>
              <a:rPr lang="en-GB" dirty="0" smtClean="0"/>
              <a:t>Students discuss the dossier and present their views</a:t>
            </a:r>
          </a:p>
          <a:p>
            <a:pPr lvl="1"/>
            <a:r>
              <a:rPr lang="en-GB" dirty="0" smtClean="0"/>
              <a:t>20-25 min</a:t>
            </a:r>
          </a:p>
          <a:p>
            <a:pPr lvl="1"/>
            <a:endParaRPr lang="en-GB" dirty="0"/>
          </a:p>
          <a:p>
            <a:r>
              <a:rPr lang="en-GB" dirty="0" smtClean="0"/>
              <a:t>Spanish Medics: </a:t>
            </a:r>
          </a:p>
          <a:p>
            <a:pPr lvl="1"/>
            <a:r>
              <a:rPr lang="en-GB" dirty="0" smtClean="0"/>
              <a:t>Students prepare a specialised text for 15 min</a:t>
            </a:r>
          </a:p>
          <a:p>
            <a:pPr lvl="1"/>
            <a:r>
              <a:rPr lang="en-GB" dirty="0" smtClean="0"/>
              <a:t>3 tasks: reading aloud / summarizing / open discussion</a:t>
            </a:r>
          </a:p>
          <a:p>
            <a:pPr lvl="1"/>
            <a:r>
              <a:rPr lang="en-GB" dirty="0" smtClean="0"/>
              <a:t>15 min </a:t>
            </a:r>
          </a:p>
          <a:p>
            <a:pPr lvl="1"/>
            <a:endParaRPr lang="en-GB" dirty="0"/>
          </a:p>
        </p:txBody>
      </p:sp>
      <p:pic>
        <p:nvPicPr>
          <p:cNvPr id="4" name="Picture 89" descr="http://www.kcl.ac.uk/SiteElements/Prospectus/images/header/kcl-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103" y="365125"/>
            <a:ext cx="1452697" cy="116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6152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Assessment: written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 parts</a:t>
            </a:r>
          </a:p>
          <a:p>
            <a:pPr lvl="1"/>
            <a:r>
              <a:rPr lang="en-GB" dirty="0" smtClean="0"/>
              <a:t>Reading and Responding</a:t>
            </a:r>
          </a:p>
          <a:p>
            <a:pPr lvl="1"/>
            <a:r>
              <a:rPr lang="en-GB" dirty="0" smtClean="0"/>
              <a:t>Use of language</a:t>
            </a:r>
          </a:p>
          <a:p>
            <a:pPr lvl="1"/>
            <a:r>
              <a:rPr lang="en-GB" dirty="0" smtClean="0"/>
              <a:t>Writing</a:t>
            </a:r>
          </a:p>
          <a:p>
            <a:r>
              <a:rPr lang="en-GB" dirty="0" smtClean="0"/>
              <a:t>Writing</a:t>
            </a:r>
          </a:p>
          <a:p>
            <a:pPr lvl="1"/>
            <a:r>
              <a:rPr lang="en-GB" dirty="0" smtClean="0"/>
              <a:t>A1: 150-200 words / B2: 350 words</a:t>
            </a:r>
          </a:p>
          <a:p>
            <a:pPr lvl="1"/>
            <a:r>
              <a:rPr lang="en-GB" dirty="0" smtClean="0"/>
              <a:t>(Somewhat) real-life tasks</a:t>
            </a:r>
          </a:p>
          <a:p>
            <a:r>
              <a:rPr lang="en-GB" dirty="0" smtClean="0"/>
              <a:t>Reading</a:t>
            </a:r>
          </a:p>
          <a:p>
            <a:pPr lvl="1"/>
            <a:r>
              <a:rPr lang="en-GB" dirty="0" smtClean="0"/>
              <a:t>A1: c350 words / B2: c1500 words</a:t>
            </a:r>
          </a:p>
          <a:p>
            <a:pPr lvl="1"/>
            <a:r>
              <a:rPr lang="en-GB" dirty="0" smtClean="0"/>
              <a:t>Open questions / rephrasing / synonyms…</a:t>
            </a:r>
          </a:p>
          <a:p>
            <a:pPr lvl="1"/>
            <a:endParaRPr lang="en-GB" dirty="0" smtClean="0"/>
          </a:p>
        </p:txBody>
      </p:sp>
      <p:pic>
        <p:nvPicPr>
          <p:cNvPr id="4" name="Picture 89" descr="http://www.kcl.ac.uk/SiteElements/Prospectus/images/header/kcl-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103" y="365125"/>
            <a:ext cx="1452697" cy="116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296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Limitations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908" y="2286944"/>
            <a:ext cx="10515600" cy="4351338"/>
          </a:xfrm>
        </p:spPr>
        <p:txBody>
          <a:bodyPr/>
          <a:lstStyle/>
          <a:p>
            <a:r>
              <a:rPr lang="en-GB" dirty="0" smtClean="0"/>
              <a:t>Task-based approached is not strictly implemented in the assessment</a:t>
            </a:r>
          </a:p>
          <a:p>
            <a:r>
              <a:rPr lang="en-GB" dirty="0" smtClean="0"/>
              <a:t>Student enrolment is varies </a:t>
            </a:r>
          </a:p>
          <a:p>
            <a:r>
              <a:rPr lang="en-GB" dirty="0" smtClean="0"/>
              <a:t>Lack of suitable material</a:t>
            </a:r>
          </a:p>
          <a:p>
            <a:r>
              <a:rPr lang="en-GB" dirty="0" smtClean="0"/>
              <a:t>Requires a lot of commitment from students (and teachers)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GB" dirty="0"/>
          </a:p>
        </p:txBody>
      </p:sp>
      <p:pic>
        <p:nvPicPr>
          <p:cNvPr id="4" name="Picture 89" descr="http://www.kcl.ac.uk/SiteElements/Prospectus/images/header/kcl-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103" y="365125"/>
            <a:ext cx="1452697" cy="116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10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Positive Outlook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584" y="2534079"/>
            <a:ext cx="10515600" cy="2746375"/>
          </a:xfrm>
        </p:spPr>
        <p:txBody>
          <a:bodyPr/>
          <a:lstStyle/>
          <a:p>
            <a:r>
              <a:rPr lang="en-GB" dirty="0" smtClean="0"/>
              <a:t>Growing interest from departments for tailor-made LSPHE course and collaborations.</a:t>
            </a:r>
          </a:p>
          <a:p>
            <a:r>
              <a:rPr lang="en-GB" dirty="0" smtClean="0"/>
              <a:t>Great focus on intercultural learning.</a:t>
            </a:r>
          </a:p>
          <a:p>
            <a:r>
              <a:rPr lang="en-GB" dirty="0" smtClean="0"/>
              <a:t>Fits in well with internationalisation of curriculum.</a:t>
            </a:r>
          </a:p>
        </p:txBody>
      </p:sp>
      <p:pic>
        <p:nvPicPr>
          <p:cNvPr id="4" name="Picture 89" descr="http://www.kcl.ac.uk/SiteElements/Prospectus/images/header/kcl-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103" y="365125"/>
            <a:ext cx="1452697" cy="116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4113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355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Language for specific purposes at King’s:</vt:lpstr>
      <vt:lpstr>Medics</vt:lpstr>
      <vt:lpstr>Professionalisation </vt:lpstr>
      <vt:lpstr>Assessment: Oral A1 </vt:lpstr>
      <vt:lpstr>Assessment : oral B2</vt:lpstr>
      <vt:lpstr>Assessment: written</vt:lpstr>
      <vt:lpstr>Limitations </vt:lpstr>
      <vt:lpstr>Positive Outlook </vt:lpstr>
    </vt:vector>
  </TitlesOfParts>
  <Company>King's College London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Medics on the Task</dc:title>
  <dc:creator>Allary, Magali</dc:creator>
  <cp:lastModifiedBy>Allary, Magali</cp:lastModifiedBy>
  <cp:revision>11</cp:revision>
  <dcterms:created xsi:type="dcterms:W3CDTF">2016-09-07T14:03:13Z</dcterms:created>
  <dcterms:modified xsi:type="dcterms:W3CDTF">2016-09-08T15:58:11Z</dcterms:modified>
</cp:coreProperties>
</file>