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6" r:id="rId7"/>
    <p:sldId id="260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Hampton" initials="" lastIdx="3" clrIdx="0"/>
  <p:cmAuthor id="1" name="Microsoft Office User" initials="Office" lastIdx="1" clrIdx="1">
    <p:extLst/>
  </p:cmAuthor>
  <p:cmAuthor id="2" name="Microsoft Office User" initials="Office [2]" lastIdx="1" clrIdx="2">
    <p:extLst/>
  </p:cmAuthor>
  <p:cmAuthor id="3" name="Microsoft Office User" initials="Office [3]" lastIdx="1" clrIdx="3">
    <p:extLst/>
  </p:cmAuthor>
  <p:cmAuthor id="4" name="Microsoft Office User" initials="Office [4]" lastIdx="1" clrIdx="4">
    <p:extLst/>
  </p:cmAuthor>
  <p:cmAuthor id="5" name="Microsoft Office User" initials="Office [5]" lastIdx="1" clrIdx="5">
    <p:extLst/>
  </p:cmAuthor>
  <p:cmAuthor id="6" name="Microsoft Office User" initials="Office [6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5" autoAdjust="0"/>
    <p:restoredTop sz="94660"/>
  </p:normalViewPr>
  <p:slideViewPr>
    <p:cSldViewPr snapToGrid="0">
      <p:cViewPr>
        <p:scale>
          <a:sx n="73" d="100"/>
          <a:sy n="73" d="100"/>
        </p:scale>
        <p:origin x="1888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2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9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3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91A6-A5E4-4559-B43D-CE43B6518FA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B27D-5028-4034-AA54-C7B177778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5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e.org/object/document/why_we_changed_our_model_of_the_8_essential_elements_of_pbl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ft.vanderbilt.edu/guides-sub-pages/blooms-taxonom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439" y="2563318"/>
            <a:ext cx="8799227" cy="1469035"/>
          </a:xfrm>
        </p:spPr>
        <p:txBody>
          <a:bodyPr/>
          <a:lstStyle/>
          <a:p>
            <a:r>
              <a:rPr lang="en-GB" b="1" dirty="0" smtClean="0"/>
              <a:t>From Business to Enterprise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7266"/>
            <a:ext cx="9144000" cy="1090534"/>
          </a:xfrm>
        </p:spPr>
        <p:txBody>
          <a:bodyPr>
            <a:normAutofit fontScale="85000" lnSpcReduction="20000"/>
          </a:bodyPr>
          <a:lstStyle/>
          <a:p>
            <a:endParaRPr lang="en-GB" i="1" dirty="0" smtClean="0"/>
          </a:p>
          <a:p>
            <a:r>
              <a:rPr lang="en-GB" sz="3000" dirty="0" smtClean="0"/>
              <a:t>Claude </a:t>
            </a:r>
            <a:r>
              <a:rPr lang="en-GB" sz="3000" dirty="0" err="1" smtClean="0"/>
              <a:t>Trégoat</a:t>
            </a:r>
            <a:endParaRPr lang="en-GB" sz="3000" dirty="0" smtClean="0"/>
          </a:p>
          <a:p>
            <a:r>
              <a:rPr lang="en-GB" dirty="0" smtClean="0"/>
              <a:t>Senior Teaching Fellow – French – The Language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50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Impact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/ skills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347" y="183765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Language:</a:t>
            </a:r>
          </a:p>
          <a:p>
            <a:pPr marL="0" indent="0">
              <a:buNone/>
            </a:pPr>
            <a:r>
              <a:rPr lang="en-GB" dirty="0" smtClean="0"/>
              <a:t> Writing </a:t>
            </a:r>
            <a:r>
              <a:rPr lang="en-GB" dirty="0" smtClean="0"/>
              <a:t>a long piece and </a:t>
            </a:r>
            <a:r>
              <a:rPr lang="en-GB" dirty="0" smtClean="0"/>
              <a:t>pitching for a professional audience</a:t>
            </a:r>
          </a:p>
          <a:p>
            <a:pPr marL="0" indent="0">
              <a:buNone/>
            </a:pPr>
            <a:r>
              <a:rPr lang="en-GB" dirty="0" smtClean="0"/>
              <a:t> Wider range – creative use of language </a:t>
            </a:r>
          </a:p>
          <a:p>
            <a:r>
              <a:rPr lang="en-GB" b="1" dirty="0" smtClean="0"/>
              <a:t>Content: </a:t>
            </a:r>
            <a:r>
              <a:rPr lang="en-GB" dirty="0"/>
              <a:t>I</a:t>
            </a:r>
            <a:r>
              <a:rPr lang="en-GB" dirty="0" smtClean="0"/>
              <a:t>n-depth understanding through inquiry of French business procedures</a:t>
            </a:r>
          </a:p>
          <a:p>
            <a:r>
              <a:rPr lang="en-GB" b="1" dirty="0" smtClean="0"/>
              <a:t>Cognitive skills: </a:t>
            </a:r>
            <a:r>
              <a:rPr lang="en-GB" dirty="0" smtClean="0"/>
              <a:t>Critical thinking, analysis and synthesis, creativity</a:t>
            </a:r>
          </a:p>
          <a:p>
            <a:r>
              <a:rPr lang="en-GB" b="1" dirty="0" smtClean="0"/>
              <a:t>Transferrable &amp; professional practical skills:</a:t>
            </a:r>
          </a:p>
          <a:p>
            <a:pPr marL="0" indent="0">
              <a:buNone/>
            </a:pPr>
            <a:r>
              <a:rPr lang="en-GB" dirty="0" smtClean="0"/>
              <a:t>Learning to manage knowledge</a:t>
            </a:r>
          </a:p>
          <a:p>
            <a:pPr marL="0" indent="0">
              <a:buNone/>
            </a:pPr>
            <a:r>
              <a:rPr lang="en-GB" dirty="0" smtClean="0"/>
              <a:t>Self-Awareness and Effective self-management in terms of time, planning, motivation, individual initiative, decision-making</a:t>
            </a:r>
          </a:p>
          <a:p>
            <a:pPr marL="0" indent="0">
              <a:buNone/>
            </a:pPr>
            <a:r>
              <a:rPr lang="en-GB" dirty="0" smtClean="0"/>
              <a:t>Ability to conduct research, network/collaborate.</a:t>
            </a:r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1209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Context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753"/>
            <a:ext cx="10515600" cy="3838209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/>
              <a:t>Course</a:t>
            </a:r>
            <a:r>
              <a:rPr lang="en-GB" b="1" dirty="0"/>
              <a:t>: </a:t>
            </a:r>
            <a:r>
              <a:rPr lang="en-GB" dirty="0"/>
              <a:t>French for Business – Advanced 3 (content / entry: C1 CEFR)</a:t>
            </a:r>
            <a:endParaRPr lang="en-US" dirty="0"/>
          </a:p>
          <a:p>
            <a:pPr lvl="0"/>
            <a:r>
              <a:rPr lang="en-GB" b="1" dirty="0"/>
              <a:t>Students: </a:t>
            </a:r>
            <a:r>
              <a:rPr lang="en-GB" dirty="0"/>
              <a:t>from a variety of departments and </a:t>
            </a:r>
            <a:r>
              <a:rPr lang="en-GB" dirty="0" smtClean="0"/>
              <a:t>with diverse profiles</a:t>
            </a:r>
          </a:p>
          <a:p>
            <a:r>
              <a:rPr lang="en-GB" b="1" dirty="0"/>
              <a:t>Financial constraints </a:t>
            </a:r>
            <a:r>
              <a:rPr lang="en-GB" dirty="0"/>
              <a:t>(year-long to part-year course)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French for Enterprise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569" y="1863969"/>
            <a:ext cx="5832231" cy="4312994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Brief: Develop a real business concept and take it through to a business plan – the project must be sustainable</a:t>
            </a:r>
            <a:r>
              <a:rPr lang="en-GB" b="1" dirty="0" smtClean="0"/>
              <a:t>.</a:t>
            </a:r>
            <a:endParaRPr lang="en-GB" dirty="0"/>
          </a:p>
          <a:p>
            <a:pPr lvl="0"/>
            <a:endParaRPr lang="en-GB" b="1" dirty="0" smtClean="0"/>
          </a:p>
          <a:p>
            <a:r>
              <a:rPr lang="en-GB" u="sng" dirty="0" smtClean="0">
                <a:hlinkClick r:id="rId2"/>
              </a:rPr>
              <a:t>Buck Institute for Education: http</a:t>
            </a:r>
            <a:r>
              <a:rPr lang="en-GB" u="sng" dirty="0">
                <a:hlinkClick r:id="rId2"/>
              </a:rPr>
              <a:t>://www.bie.org/object/document/why_we_changed_our_model_of_the_8_essential_elements_of_pbl</a:t>
            </a:r>
            <a:r>
              <a:rPr lang="en-GB" u="sng" dirty="0" smtClean="0">
                <a:hlinkClick r:id="rId2"/>
              </a:rPr>
              <a:t>#</a:t>
            </a:r>
            <a:endParaRPr lang="en-GB" u="sng" dirty="0" smtClean="0"/>
          </a:p>
          <a:p>
            <a:endParaRPr lang="en-GB" u="sng" dirty="0" smtClean="0"/>
          </a:p>
          <a:p>
            <a:endParaRPr lang="en-US" dirty="0"/>
          </a:p>
          <a:p>
            <a:pPr lvl="0"/>
            <a:endParaRPr lang="en-GB" b="1" dirty="0" smtClean="0"/>
          </a:p>
        </p:txBody>
      </p:sp>
      <p:pic>
        <p:nvPicPr>
          <p:cNvPr id="4" name="Picture 3" descr="\\RUMPLE\user49\l\lcseam\Documents\My Pictures\page-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 t="7321" r="23047" b="44517"/>
          <a:stretch/>
        </p:blipFill>
        <p:spPr bwMode="auto">
          <a:xfrm>
            <a:off x="0" y="1690688"/>
            <a:ext cx="5345216" cy="5927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7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edagogy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72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Tap </a:t>
            </a:r>
            <a:r>
              <a:rPr lang="en-GB" dirty="0"/>
              <a:t>into </a:t>
            </a:r>
            <a:r>
              <a:rPr lang="en-GB" b="1" dirty="0"/>
              <a:t>intrinsic motivation</a:t>
            </a:r>
            <a:endParaRPr lang="en-US" dirty="0"/>
          </a:p>
          <a:p>
            <a:pPr lvl="0"/>
            <a:r>
              <a:rPr lang="en-GB" dirty="0"/>
              <a:t>Top of Bloom’s Taxonomy </a:t>
            </a:r>
            <a:r>
              <a:rPr lang="en-GB" u="sng" dirty="0">
                <a:hlinkClick r:id="rId2"/>
              </a:rPr>
              <a:t>https://cft.vanderbilt.edu/guides-sub-pages/blooms-taxonomy/</a:t>
            </a:r>
            <a:r>
              <a:rPr lang="en-GB" dirty="0"/>
              <a:t> : </a:t>
            </a:r>
            <a:r>
              <a:rPr lang="en-GB" b="1" dirty="0"/>
              <a:t>Challenge students’ creativity and </a:t>
            </a:r>
            <a:r>
              <a:rPr lang="en-GB" b="1" dirty="0" smtClean="0"/>
              <a:t>resourcefulness</a:t>
            </a:r>
          </a:p>
          <a:p>
            <a:pPr lvl="0"/>
            <a:r>
              <a:rPr lang="en-GB" b="1" dirty="0"/>
              <a:t>Self-directed Learner: </a:t>
            </a:r>
            <a:r>
              <a:rPr lang="en-GB" dirty="0"/>
              <a:t>For students to manage and take responsibility for their learning</a:t>
            </a:r>
          </a:p>
          <a:p>
            <a:r>
              <a:rPr lang="en-GB" b="1" dirty="0"/>
              <a:t>Self-determined Learner: </a:t>
            </a:r>
            <a:r>
              <a:rPr lang="en-GB" dirty="0"/>
              <a:t>learners have more autonomy over what they learn – choose a project that fits their own interests – that is personally meaningful</a:t>
            </a:r>
            <a:r>
              <a:rPr lang="en-GB" dirty="0" smtClean="0"/>
              <a:t>.</a:t>
            </a:r>
            <a:endParaRPr lang="en-US" dirty="0"/>
          </a:p>
          <a:p>
            <a:r>
              <a:rPr lang="en-GB" b="1" dirty="0" smtClean="0"/>
              <a:t>Idea </a:t>
            </a:r>
            <a:r>
              <a:rPr lang="en-GB" b="1" dirty="0"/>
              <a:t>of the “Entrepreneurial </a:t>
            </a:r>
            <a:r>
              <a:rPr lang="en-GB" b="1" dirty="0" smtClean="0"/>
              <a:t>Learner”</a:t>
            </a:r>
            <a:r>
              <a:rPr lang="en-US" dirty="0" smtClean="0"/>
              <a:t>: </a:t>
            </a:r>
            <a:r>
              <a:rPr lang="en-GB" dirty="0"/>
              <a:t>“... is constantly looking for new ways, new resources, new peers and potential learners to learn new things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56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9" y="818707"/>
            <a:ext cx="9813851" cy="95693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What the Research says – Some references</a:t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425" y="1955784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Motivation &amp; Project-based learning: </a:t>
            </a:r>
            <a:r>
              <a:rPr lang="en-GB" dirty="0" err="1"/>
              <a:t>Blumenfeld</a:t>
            </a:r>
            <a:r>
              <a:rPr lang="en-GB" dirty="0"/>
              <a:t>, P. C.&amp; </a:t>
            </a:r>
            <a:r>
              <a:rPr lang="en-GB" dirty="0" err="1"/>
              <a:t>Krajcik</a:t>
            </a:r>
            <a:r>
              <a:rPr lang="en-GB" dirty="0"/>
              <a:t>, J. S. (2006). Project-Based learning. In </a:t>
            </a:r>
            <a:r>
              <a:rPr lang="en-GB" dirty="0" err="1"/>
              <a:t>R.Keith</a:t>
            </a:r>
            <a:r>
              <a:rPr lang="en-GB" dirty="0"/>
              <a:t> Sawyer (</a:t>
            </a:r>
            <a:r>
              <a:rPr lang="en-GB" dirty="0" err="1"/>
              <a:t>ed</a:t>
            </a:r>
            <a:r>
              <a:rPr lang="en-GB" dirty="0"/>
              <a:t>) </a:t>
            </a:r>
            <a:r>
              <a:rPr lang="en-GB" i="1" dirty="0"/>
              <a:t>The Cambridge Handbook of the Learning Sciences: Motivation</a:t>
            </a:r>
            <a:r>
              <a:rPr lang="en-GB" dirty="0"/>
              <a:t>. Cambridge: Cambridge University Press.</a:t>
            </a:r>
            <a:endParaRPr lang="en-US" dirty="0"/>
          </a:p>
          <a:p>
            <a:r>
              <a:rPr lang="en-GB" b="1" dirty="0" smtClean="0"/>
              <a:t>Self-directed and cooperative learning: </a:t>
            </a:r>
            <a:r>
              <a:rPr lang="en-GB" dirty="0" err="1" smtClean="0"/>
              <a:t>Kohonen</a:t>
            </a:r>
            <a:r>
              <a:rPr lang="en-GB" dirty="0" smtClean="0"/>
              <a:t>, V. (1992). Experiential language learning: Second language learning as cooperative learner education. In </a:t>
            </a:r>
            <a:r>
              <a:rPr lang="en-GB" dirty="0" err="1" smtClean="0"/>
              <a:t>Nunan</a:t>
            </a:r>
            <a:r>
              <a:rPr lang="en-GB" dirty="0" smtClean="0"/>
              <a:t>, D. (ed.) </a:t>
            </a:r>
            <a:r>
              <a:rPr lang="en-GB" i="1" dirty="0" smtClean="0"/>
              <a:t>Collaborative Language Teaching and Learning</a:t>
            </a:r>
            <a:r>
              <a:rPr lang="en-GB" dirty="0"/>
              <a:t>. Cambridge: Cambridge University Press.</a:t>
            </a:r>
            <a:endParaRPr lang="en-US" dirty="0"/>
          </a:p>
          <a:p>
            <a:r>
              <a:rPr lang="en-GB" b="1" dirty="0"/>
              <a:t>The Entrepreneurial Learner</a:t>
            </a:r>
            <a:r>
              <a:rPr lang="en-GB" dirty="0"/>
              <a:t>: </a:t>
            </a:r>
            <a:r>
              <a:rPr lang="en-GB" dirty="0" err="1"/>
              <a:t>Seely</a:t>
            </a:r>
            <a:r>
              <a:rPr lang="en-GB" dirty="0"/>
              <a:t> Brown, J. (2015). </a:t>
            </a:r>
            <a:r>
              <a:rPr lang="en-GB" i="1" dirty="0"/>
              <a:t>Cultivating the Entrepreneurial Learner in the 21</a:t>
            </a:r>
            <a:r>
              <a:rPr lang="en-GB" i="1" baseline="30000" dirty="0"/>
              <a:t>st</a:t>
            </a:r>
            <a:r>
              <a:rPr lang="en-GB" i="1" dirty="0"/>
              <a:t> Century</a:t>
            </a:r>
            <a:r>
              <a:rPr lang="en-GB" dirty="0"/>
              <a:t>. Accessed May 2016 http://</a:t>
            </a:r>
            <a:r>
              <a:rPr lang="en-GB" dirty="0" err="1"/>
              <a:t>www.johnseelybrown.com</a:t>
            </a:r>
            <a:r>
              <a:rPr lang="en-GB" dirty="0"/>
              <a:t>/</a:t>
            </a:r>
            <a:r>
              <a:rPr lang="en-GB" dirty="0" err="1"/>
              <a:t>el.pdf</a:t>
            </a:r>
            <a:endParaRPr lang="en-US" dirty="0"/>
          </a:p>
          <a:p>
            <a:r>
              <a:rPr lang="en-GB" b="1" dirty="0"/>
              <a:t>Project-based pedagogy for languages: </a:t>
            </a:r>
            <a:r>
              <a:rPr lang="en-GB" dirty="0"/>
              <a:t>Beckett, G. H. &amp; </a:t>
            </a:r>
            <a:r>
              <a:rPr lang="en-GB" dirty="0" err="1"/>
              <a:t>Chamness</a:t>
            </a:r>
            <a:r>
              <a:rPr lang="en-GB" dirty="0"/>
              <a:t> Miller, P. (</a:t>
            </a:r>
            <a:r>
              <a:rPr lang="en-GB" dirty="0" err="1"/>
              <a:t>eds</a:t>
            </a:r>
            <a:r>
              <a:rPr lang="en-GB" dirty="0"/>
              <a:t>) (2006). </a:t>
            </a:r>
            <a:r>
              <a:rPr lang="en-GB" i="1" dirty="0"/>
              <a:t>Project-based second and foreign language education, Past, Present and Future</a:t>
            </a:r>
            <a:r>
              <a:rPr lang="en-GB" dirty="0"/>
              <a:t>. Connecticut: Information Age Publishing.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40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French for Enterprise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569" y="1863968"/>
            <a:ext cx="5832231" cy="476543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b="1" dirty="0"/>
              <a:t>Brief: Develop a real business concept and take it through to a business plan – the project must be sustainable</a:t>
            </a:r>
            <a:r>
              <a:rPr lang="en-GB" b="1" dirty="0" smtClean="0"/>
              <a:t>.</a:t>
            </a:r>
          </a:p>
          <a:p>
            <a:pPr lvl="0"/>
            <a:r>
              <a:rPr lang="en-GB" b="1" dirty="0" smtClean="0"/>
              <a:t>Session &amp; Business </a:t>
            </a:r>
            <a:r>
              <a:rPr lang="en-GB" b="1" dirty="0"/>
              <a:t>Plan </a:t>
            </a:r>
            <a:r>
              <a:rPr lang="en-GB" b="1" dirty="0" smtClean="0"/>
              <a:t>– Tightly sequenced and </a:t>
            </a:r>
            <a:r>
              <a:rPr lang="en-GB" b="1" dirty="0" err="1" smtClean="0"/>
              <a:t>scaffolded</a:t>
            </a:r>
            <a:r>
              <a:rPr lang="en-GB" b="1" dirty="0" smtClean="0"/>
              <a:t> </a:t>
            </a:r>
            <a:r>
              <a:rPr lang="en-GB" b="1" dirty="0" smtClean="0"/>
              <a:t>meaningful </a:t>
            </a:r>
            <a:r>
              <a:rPr lang="en-GB" b="1" dirty="0"/>
              <a:t>units: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Business/executive summary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Business opportunity (product or service)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Market analysis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Marketing and sales strategies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Company profile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Financial information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Operational strategies</a:t>
            </a:r>
          </a:p>
          <a:p>
            <a:pPr lvl="0"/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 descr="\\RUMPLE\user49\l\lcseam\Documents\My Pictures\page-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 t="7321" r="23047" b="44517"/>
          <a:stretch/>
        </p:blipFill>
        <p:spPr bwMode="auto">
          <a:xfrm>
            <a:off x="0" y="1690688"/>
            <a:ext cx="5345216" cy="5927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89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Examples of Students’ Projects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78180" cy="435133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3800" dirty="0" smtClean="0"/>
              <a:t>Muse </a:t>
            </a:r>
            <a:r>
              <a:rPr lang="en-GB" sz="3800" dirty="0"/>
              <a:t>Bio – Organic make-up </a:t>
            </a:r>
            <a:endParaRPr lang="en-US" sz="3800" dirty="0"/>
          </a:p>
          <a:p>
            <a:pPr lvl="0"/>
            <a:r>
              <a:rPr lang="en-GB" sz="3800" dirty="0" err="1"/>
              <a:t>Poulet</a:t>
            </a:r>
            <a:r>
              <a:rPr lang="en-GB" sz="3800" dirty="0"/>
              <a:t> </a:t>
            </a:r>
            <a:r>
              <a:rPr lang="en-GB" sz="3800" dirty="0" err="1"/>
              <a:t>piri-piri</a:t>
            </a:r>
            <a:r>
              <a:rPr lang="en-GB" sz="3800" dirty="0"/>
              <a:t> – Cheap and cheerful restaurant</a:t>
            </a:r>
            <a:endParaRPr lang="en-US" sz="3800" dirty="0"/>
          </a:p>
          <a:p>
            <a:pPr lvl="0"/>
            <a:r>
              <a:rPr lang="en-GB" sz="3800" dirty="0" err="1"/>
              <a:t>uniMonde</a:t>
            </a:r>
            <a:r>
              <a:rPr lang="en-GB" sz="3800" dirty="0"/>
              <a:t> – Collaborative platform for students</a:t>
            </a:r>
            <a:endParaRPr lang="en-US" sz="3800" dirty="0"/>
          </a:p>
          <a:p>
            <a:pPr lvl="0"/>
            <a:r>
              <a:rPr lang="en-GB" sz="3800" dirty="0"/>
              <a:t>Gusto – Gourmet supermarket</a:t>
            </a:r>
            <a:endParaRPr lang="en-US" sz="3800" dirty="0"/>
          </a:p>
          <a:p>
            <a:pPr lvl="0"/>
            <a:r>
              <a:rPr lang="en-GB" sz="3800" dirty="0"/>
              <a:t>Le petit voyageur – Beer bar</a:t>
            </a:r>
            <a:endParaRPr lang="en-US" sz="3800" dirty="0"/>
          </a:p>
          <a:p>
            <a:pPr lvl="0"/>
            <a:r>
              <a:rPr lang="en-GB" sz="3800" dirty="0"/>
              <a:t>Les grands </a:t>
            </a:r>
            <a:r>
              <a:rPr lang="en-GB" sz="3800" dirty="0" err="1"/>
              <a:t>esprits</a:t>
            </a:r>
            <a:r>
              <a:rPr lang="en-GB" sz="3800" dirty="0"/>
              <a:t> – Charity with student-led workshops for the elderly</a:t>
            </a:r>
            <a:endParaRPr lang="en-US" sz="3800" dirty="0"/>
          </a:p>
          <a:p>
            <a:pPr lvl="0"/>
            <a:r>
              <a:rPr lang="en-GB" sz="3800" dirty="0" err="1"/>
              <a:t>Carafacile</a:t>
            </a:r>
            <a:r>
              <a:rPr lang="en-GB" sz="3800" dirty="0"/>
              <a:t> – Caravan trailing &amp; letting</a:t>
            </a:r>
            <a:endParaRPr lang="en-US" sz="3800" dirty="0"/>
          </a:p>
          <a:p>
            <a:pPr lvl="0"/>
            <a:r>
              <a:rPr lang="fr-FR" sz="3800" dirty="0"/>
              <a:t>Réussite en anglais – English classes provider</a:t>
            </a:r>
            <a:endParaRPr lang="en-US" sz="3800" dirty="0"/>
          </a:p>
          <a:p>
            <a:pPr lvl="0"/>
            <a:r>
              <a:rPr lang="fr-FR" sz="3800" dirty="0"/>
              <a:t>La gourmandise sans gluten – Gluten-free café</a:t>
            </a:r>
            <a:endParaRPr lang="en-US" sz="3800" dirty="0"/>
          </a:p>
          <a:p>
            <a:pPr lvl="0"/>
            <a:r>
              <a:rPr lang="fr-FR" sz="3800" dirty="0"/>
              <a:t>The </a:t>
            </a:r>
            <a:r>
              <a:rPr lang="fr-FR" sz="3800" dirty="0" smtClean="0"/>
              <a:t>Windsor </a:t>
            </a:r>
            <a:r>
              <a:rPr lang="fr-FR" sz="3800" dirty="0" err="1"/>
              <a:t>Tea</a:t>
            </a:r>
            <a:r>
              <a:rPr lang="fr-FR" sz="3800" dirty="0"/>
              <a:t> Shop</a:t>
            </a:r>
            <a:endParaRPr lang="en-US" sz="3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415785" y="1825624"/>
            <a:ext cx="45869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GB" dirty="0"/>
              <a:t>Adore Voyager – Online tailor-made travel company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/>
              <a:t>Infita7 – Charity that promotes communication and comprehension between Western and Middle-Eastern countries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 err="1"/>
              <a:t>Skivite</a:t>
            </a:r>
            <a:r>
              <a:rPr lang="en-GB" dirty="0"/>
              <a:t> – Luxury ski holidays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 err="1"/>
              <a:t>TourIt</a:t>
            </a:r>
            <a:r>
              <a:rPr lang="en-GB" dirty="0"/>
              <a:t> - Cultural App to visit Paris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Le Chef de poche – </a:t>
            </a:r>
            <a:r>
              <a:rPr lang="fr-FR" dirty="0" err="1"/>
              <a:t>Cookery</a:t>
            </a:r>
            <a:r>
              <a:rPr lang="fr-FR" dirty="0"/>
              <a:t> App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/>
              <a:t>Resto Allegro – Restaurant where staff give a show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 err="1"/>
              <a:t>Calfit</a:t>
            </a:r>
            <a:r>
              <a:rPr lang="en-GB" dirty="0"/>
              <a:t> – Health and fitness app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 err="1"/>
              <a:t>Cartomatic</a:t>
            </a:r>
            <a:r>
              <a:rPr lang="en-GB" dirty="0"/>
              <a:t> – Online card service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GB" dirty="0"/>
              <a:t>La </a:t>
            </a:r>
            <a:r>
              <a:rPr lang="en-GB" dirty="0" err="1"/>
              <a:t>Mimolette</a:t>
            </a:r>
            <a:r>
              <a:rPr lang="en-GB" dirty="0"/>
              <a:t> – Cheese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Students’ Feedback – Positive Aspects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“Learning </a:t>
            </a:r>
            <a:r>
              <a:rPr lang="en-GB" dirty="0"/>
              <a:t>advanced business language as well as aspects of business itself / involves a lot of independent research </a:t>
            </a:r>
            <a:r>
              <a:rPr lang="en-GB" dirty="0" smtClean="0"/>
              <a:t>work.”</a:t>
            </a:r>
            <a:endParaRPr lang="en-US" dirty="0"/>
          </a:p>
          <a:p>
            <a:pPr lvl="0"/>
            <a:r>
              <a:rPr lang="en-GB" dirty="0" smtClean="0"/>
              <a:t>“Interesting </a:t>
            </a:r>
            <a:r>
              <a:rPr lang="en-GB" dirty="0"/>
              <a:t>to study business in French / very dynamic and fun class in which my </a:t>
            </a:r>
            <a:r>
              <a:rPr lang="en-GB" dirty="0" smtClean="0"/>
              <a:t>micro </a:t>
            </a:r>
            <a:r>
              <a:rPr lang="en-GB" dirty="0"/>
              <a:t>and macro economics was </a:t>
            </a:r>
            <a:r>
              <a:rPr lang="en-GB" dirty="0" smtClean="0"/>
              <a:t>enhanced.”</a:t>
            </a:r>
            <a:endParaRPr lang="en-US" dirty="0"/>
          </a:p>
          <a:p>
            <a:pPr lvl="0"/>
            <a:r>
              <a:rPr lang="en-GB" dirty="0" smtClean="0"/>
              <a:t>“The </a:t>
            </a:r>
            <a:r>
              <a:rPr lang="en-GB" dirty="0"/>
              <a:t>business plan was a useful way to apply all the things we’ve learned in </a:t>
            </a:r>
            <a:r>
              <a:rPr lang="en-GB" dirty="0" smtClean="0"/>
              <a:t>class.”</a:t>
            </a:r>
            <a:endParaRPr lang="en-US" dirty="0"/>
          </a:p>
          <a:p>
            <a:pPr lvl="0"/>
            <a:r>
              <a:rPr lang="en-GB" dirty="0" smtClean="0"/>
              <a:t>“Work </a:t>
            </a:r>
            <a:r>
              <a:rPr lang="en-GB" dirty="0"/>
              <a:t>set is challenging but achievable due to teaching activities and tutor support / this module has enabled me to learn a significant amount about business </a:t>
            </a:r>
            <a:r>
              <a:rPr lang="en-GB" dirty="0" smtClean="0"/>
              <a:t>start-up </a:t>
            </a:r>
            <a:r>
              <a:rPr lang="en-GB" dirty="0"/>
              <a:t>as well as improve my </a:t>
            </a:r>
            <a:r>
              <a:rPr lang="en-GB" dirty="0" smtClean="0"/>
              <a:t>language.”</a:t>
            </a:r>
            <a:endParaRPr lang="en-US" dirty="0"/>
          </a:p>
          <a:p>
            <a:pPr lvl="0"/>
            <a:r>
              <a:rPr lang="en-GB" dirty="0" smtClean="0"/>
              <a:t>“Well-structured </a:t>
            </a:r>
            <a:r>
              <a:rPr lang="en-GB" dirty="0"/>
              <a:t>class, enjoyed building the project week by week / real work experiences of how business are structured in </a:t>
            </a:r>
            <a:r>
              <a:rPr lang="en-GB" dirty="0" smtClean="0"/>
              <a:t>France.”</a:t>
            </a:r>
            <a:endParaRPr lang="en-US" dirty="0"/>
          </a:p>
          <a:p>
            <a:pPr lvl="0"/>
            <a:r>
              <a:rPr lang="en-GB" dirty="0" smtClean="0"/>
              <a:t>“I </a:t>
            </a:r>
            <a:r>
              <a:rPr lang="en-GB" dirty="0"/>
              <a:t>feel like I’ve improved massively over the last 10 </a:t>
            </a:r>
            <a:r>
              <a:rPr lang="en-GB" dirty="0" smtClean="0"/>
              <a:t>weeks.”</a:t>
            </a:r>
            <a:endParaRPr lang="en-US" dirty="0"/>
          </a:p>
          <a:p>
            <a:pPr lvl="0"/>
            <a:r>
              <a:rPr lang="en-GB" dirty="0" smtClean="0"/>
              <a:t>“Very </a:t>
            </a:r>
            <a:r>
              <a:rPr lang="en-GB" dirty="0"/>
              <a:t>interesting class and good fast pace / wide variety of areas covered, really interesting </a:t>
            </a:r>
            <a:r>
              <a:rPr lang="en-GB" dirty="0" smtClean="0"/>
              <a:t>module.”</a:t>
            </a:r>
            <a:endParaRPr lang="en-US" dirty="0"/>
          </a:p>
          <a:p>
            <a:pPr lvl="0"/>
            <a:r>
              <a:rPr lang="en-GB" dirty="0" smtClean="0"/>
              <a:t>“Very </a:t>
            </a:r>
            <a:r>
              <a:rPr lang="en-GB" dirty="0"/>
              <a:t>well structured and paced </a:t>
            </a:r>
            <a:r>
              <a:rPr lang="en-GB" dirty="0" smtClean="0"/>
              <a:t>class.”</a:t>
            </a:r>
            <a:endParaRPr lang="en-US" dirty="0"/>
          </a:p>
          <a:p>
            <a:pPr lvl="0"/>
            <a:r>
              <a:rPr lang="en-GB" dirty="0" smtClean="0"/>
              <a:t>“Learnt </a:t>
            </a:r>
            <a:r>
              <a:rPr lang="en-GB" dirty="0"/>
              <a:t>a lot of useful </a:t>
            </a:r>
            <a:r>
              <a:rPr lang="en-GB" dirty="0" smtClean="0"/>
              <a:t>vocabulary.”</a:t>
            </a:r>
            <a:endParaRPr lang="en-US" dirty="0"/>
          </a:p>
          <a:p>
            <a:pPr lvl="0"/>
            <a:r>
              <a:rPr lang="en-GB" dirty="0" smtClean="0"/>
              <a:t>“Very </a:t>
            </a:r>
            <a:r>
              <a:rPr lang="en-GB" dirty="0"/>
              <a:t>applicable to the </a:t>
            </a:r>
            <a:r>
              <a:rPr lang="en-GB" dirty="0" smtClean="0"/>
              <a:t>future.”</a:t>
            </a:r>
            <a:endParaRPr lang="en-US" dirty="0"/>
          </a:p>
          <a:p>
            <a:pPr lvl="0"/>
            <a:r>
              <a:rPr lang="en-GB" dirty="0" smtClean="0"/>
              <a:t>“Very </a:t>
            </a:r>
            <a:r>
              <a:rPr lang="en-GB" dirty="0"/>
              <a:t>interesting, useful, varied and informative classes / lots of opportunities to contribute </a:t>
            </a:r>
            <a:r>
              <a:rPr lang="en-GB" dirty="0" smtClean="0"/>
              <a:t>ideas.”</a:t>
            </a: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Students’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Feedback – 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“The </a:t>
            </a:r>
            <a:r>
              <a:rPr lang="en-GB" dirty="0"/>
              <a:t>workload can be unbearable at times (economics exams at end of term</a:t>
            </a:r>
            <a:r>
              <a:rPr lang="en-GB" dirty="0" smtClean="0"/>
              <a:t>).”</a:t>
            </a:r>
            <a:endParaRPr lang="en-US" dirty="0"/>
          </a:p>
          <a:p>
            <a:pPr lvl="0"/>
            <a:r>
              <a:rPr lang="en-GB" dirty="0" smtClean="0"/>
              <a:t>“Module </a:t>
            </a:r>
            <a:r>
              <a:rPr lang="en-GB" dirty="0"/>
              <a:t>workload </a:t>
            </a:r>
            <a:r>
              <a:rPr lang="en-GB" dirty="0" smtClean="0"/>
              <a:t>high.”</a:t>
            </a:r>
            <a:endParaRPr lang="en-US" dirty="0"/>
          </a:p>
          <a:p>
            <a:pPr lvl="0"/>
            <a:r>
              <a:rPr lang="en-GB" dirty="0" smtClean="0"/>
              <a:t>“Many </a:t>
            </a:r>
            <a:r>
              <a:rPr lang="en-GB" dirty="0"/>
              <a:t>concepts that are new to me, sometimes felt out of my </a:t>
            </a:r>
            <a:r>
              <a:rPr lang="en-GB" dirty="0" smtClean="0"/>
              <a:t>depth but the </a:t>
            </a:r>
            <a:r>
              <a:rPr lang="en-GB" dirty="0"/>
              <a:t>topics </a:t>
            </a:r>
            <a:r>
              <a:rPr lang="en-GB" dirty="0" smtClean="0"/>
              <a:t>are, </a:t>
            </a:r>
            <a:r>
              <a:rPr lang="en-GB" dirty="0"/>
              <a:t>on the whole, fairly interesting (degree English lit</a:t>
            </a:r>
            <a:r>
              <a:rPr lang="en-GB" dirty="0" smtClean="0"/>
              <a:t>).”</a:t>
            </a:r>
            <a:endParaRPr lang="en-US" dirty="0"/>
          </a:p>
          <a:p>
            <a:pPr lvl="0"/>
            <a:r>
              <a:rPr lang="en-GB" dirty="0" smtClean="0"/>
              <a:t>“Often </a:t>
            </a:r>
            <a:r>
              <a:rPr lang="en-GB" dirty="0"/>
              <a:t>feel that there is too much </a:t>
            </a:r>
            <a:r>
              <a:rPr lang="en-GB" dirty="0" smtClean="0"/>
              <a:t>work.”</a:t>
            </a:r>
            <a:endParaRPr lang="en-US" dirty="0"/>
          </a:p>
          <a:p>
            <a:pPr lvl="0"/>
            <a:r>
              <a:rPr lang="en-GB" dirty="0" smtClean="0"/>
              <a:t>“More </a:t>
            </a:r>
            <a:r>
              <a:rPr lang="en-GB" dirty="0"/>
              <a:t>time spent on the more difficult parts of the business plan earlier </a:t>
            </a:r>
            <a:r>
              <a:rPr lang="en-GB" dirty="0" smtClean="0"/>
              <a:t>on.”</a:t>
            </a:r>
            <a:endParaRPr lang="en-US" dirty="0"/>
          </a:p>
          <a:p>
            <a:pPr lvl="0"/>
            <a:r>
              <a:rPr lang="en-GB" dirty="0" smtClean="0"/>
              <a:t>“The </a:t>
            </a:r>
            <a:r>
              <a:rPr lang="en-GB" dirty="0"/>
              <a:t>complexity, workload was a bit </a:t>
            </a:r>
            <a:r>
              <a:rPr lang="en-GB" dirty="0" smtClean="0"/>
              <a:t>unexpected.”</a:t>
            </a:r>
            <a:endParaRPr lang="en-US" dirty="0"/>
          </a:p>
          <a:p>
            <a:pPr lvl="0"/>
            <a:r>
              <a:rPr lang="en-GB" dirty="0" smtClean="0"/>
              <a:t>“Very </a:t>
            </a:r>
            <a:r>
              <a:rPr lang="en-GB" dirty="0"/>
              <a:t>high expectations and a lot of work to do at home can be hard to juggle with other work but pushes </a:t>
            </a:r>
            <a:r>
              <a:rPr lang="en-GB" dirty="0" smtClean="0"/>
              <a:t>us.”</a:t>
            </a:r>
          </a:p>
          <a:p>
            <a:r>
              <a:rPr lang="en-GB" dirty="0" smtClean="0"/>
              <a:t>“It </a:t>
            </a:r>
            <a:r>
              <a:rPr lang="en-GB" dirty="0"/>
              <a:t>is difficult to do all of the set work and the business </a:t>
            </a:r>
            <a:r>
              <a:rPr lang="en-GB" dirty="0" smtClean="0"/>
              <a:t>plan.”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943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From Business to Enterprise</vt:lpstr>
      <vt:lpstr>Context</vt:lpstr>
      <vt:lpstr>French for Enterprise</vt:lpstr>
      <vt:lpstr>Pedagogy</vt:lpstr>
      <vt:lpstr>What the Research says – Some references </vt:lpstr>
      <vt:lpstr>French for Enterprise</vt:lpstr>
      <vt:lpstr>Examples of Students’ Projects</vt:lpstr>
      <vt:lpstr>Students’ Feedback – Positive Aspects</vt:lpstr>
      <vt:lpstr>Students’ Feedback – Areas to improve</vt:lpstr>
      <vt:lpstr>Impact / skills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Monash-Warwick Learning Repository</dc:title>
  <dc:creator>David</dc:creator>
  <cp:lastModifiedBy>Microsoft Office User</cp:lastModifiedBy>
  <cp:revision>35</cp:revision>
  <dcterms:created xsi:type="dcterms:W3CDTF">2016-04-13T16:44:34Z</dcterms:created>
  <dcterms:modified xsi:type="dcterms:W3CDTF">2016-09-16T15:45:40Z</dcterms:modified>
</cp:coreProperties>
</file>