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57" r:id="rId3"/>
    <p:sldId id="282" r:id="rId4"/>
    <p:sldId id="266" r:id="rId5"/>
    <p:sldId id="278" r:id="rId6"/>
    <p:sldId id="283" r:id="rId7"/>
    <p:sldId id="272" r:id="rId8"/>
    <p:sldId id="264" r:id="rId9"/>
    <p:sldId id="274" r:id="rId10"/>
    <p:sldId id="276" r:id="rId11"/>
    <p:sldId id="275" r:id="rId12"/>
    <p:sldId id="277" r:id="rId13"/>
    <p:sldId id="268" r:id="rId14"/>
    <p:sldId id="279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C8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2" d="100"/>
          <a:sy n="72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76656-3D80-4F09-BD92-4ABEE59988F5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1BC1-B126-4567-904B-1DAB82B75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76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12882-2104-44F7-9E77-6F79F7F2D5BC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E458E-D86B-4316-844C-9DD02E05D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0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59CD3A-AAF8-4995-B22B-70C9AF215CCE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F9E0A-7CDC-4F0A-96A5-374840F714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601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9/7/2016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ms://iss-video.leeds.ac.uk/SMLC/llc/fl/Spanish/Julia/JP050615_2b.wm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577291"/>
            <a:ext cx="4743401" cy="434975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without Borders (SWB)</a:t>
            </a:r>
          </a:p>
          <a:p>
            <a:pPr marL="0" indent="0" algn="ctr" eaLnBrk="1" hangingPunct="1">
              <a:buNone/>
            </a:pPr>
            <a:endParaRPr lang="en-GB" alt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&amp; Rationale</a:t>
            </a:r>
          </a:p>
          <a:p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Aims </a:t>
            </a:r>
          </a:p>
          <a:p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</a:p>
          <a:p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</a:p>
          <a:p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and Marking criteria</a:t>
            </a:r>
          </a:p>
          <a:p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Student’s Feedback 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ltGray">
          <a:xfrm>
            <a:off x="222201" y="492373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24423"/>
            <a:ext cx="3096344" cy="2181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3452565"/>
            <a:ext cx="2339752" cy="21909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F9E0A-7CDC-4F0A-96A5-374840F714D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4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763180"/>
            <a:ext cx="9144000" cy="6518708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endParaRPr lang="en-GB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Secondly, </a:t>
            </a:r>
            <a:r>
              <a:rPr lang="en-GB" alt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summative</a:t>
            </a: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has two parts:</a:t>
            </a:r>
          </a:p>
          <a:p>
            <a:pPr algn="l" eaLnBrk="1" hangingPunct="1"/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AutoNum type="alphaLcPeriod"/>
            </a:pPr>
            <a:r>
              <a:rPr lang="en-GB" alt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task (50%)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individual reflection of  their professional objectives and personal goals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should pick their subject according to their chosen medical vocation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Length: +/- 1200 words</a:t>
            </a: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Semester 2</a:t>
            </a:r>
          </a:p>
          <a:p>
            <a:pPr algn="l" eaLnBrk="1" hangingPunct="1"/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251520" y="0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221088"/>
            <a:ext cx="1800200" cy="11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0805" y="1844824"/>
            <a:ext cx="8302269" cy="5780044"/>
          </a:xfr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 eaLnBrk="1" hangingPunct="1"/>
            <a:endParaRPr lang="es-PE" altLang="en-US" sz="2400" dirty="0"/>
          </a:p>
          <a:p>
            <a:pPr algn="l" eaLnBrk="1" hangingPunct="1"/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222201" y="492373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hancingteaching.files.wordpress.com/2011/06/assess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089" y="-1978320"/>
            <a:ext cx="2153776" cy="7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6895" y="993300"/>
            <a:ext cx="8302268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Marking Criteria 20/90 – 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Writing</a:t>
            </a:r>
            <a:r>
              <a:rPr kumimoji="0" lang="en-US" altLang="en-US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task</a:t>
            </a:r>
            <a:r>
              <a:rPr lang="en-US" altLang="en-US" sz="2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8392"/>
              </p:ext>
            </p:extLst>
          </p:nvPr>
        </p:nvGraphicFramePr>
        <p:xfrm>
          <a:off x="433593" y="2564904"/>
          <a:ext cx="7848872" cy="4638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553"/>
                <a:gridCol w="2606803"/>
                <a:gridCol w="3513516"/>
              </a:tblGrid>
              <a:tr h="547777">
                <a:tc row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GB" sz="4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Outstanding</a:t>
                      </a:r>
                      <a:endParaRPr lang="en-GB" sz="14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80 - 90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Content </a:t>
                      </a:r>
                      <a:r>
                        <a:rPr lang="en-US" sz="1800" b="1" u="sng" dirty="0" smtClean="0">
                          <a:effectLst/>
                        </a:rPr>
                        <a:t>  50%</a:t>
                      </a:r>
                      <a:endParaRPr lang="en-GB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27523" marR="27523" marT="0" marB="0"/>
                </a:tc>
              </a:tr>
              <a:tr h="862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The overall structure is excellent, clear and coherent. Arguments are developed and linked in an excellent, logical and well-organized manner.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</a:tr>
              <a:tr h="862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Analysis, critical thinking.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Outstanding evidence of analysis of the case study researched. Describes compares and explains with outstanding critical thought.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</a:tr>
              <a:tr h="862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Language  50%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Accuracy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An outstanding range of grammatical structures appropriate with the level – e.g. tenses, agreement, word order, conjunctions. 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</a:tr>
              <a:tr h="5751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Vocabulary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Student uses an outstanding range of general and specialized vocabulary relevant to the case study.  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</a:tr>
              <a:tr h="862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Style and register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Outstandingly effective and authentic use of medical terms. Appropriate register is used at all times. Outstanding flow of ideas. 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523" marR="275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8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735211"/>
            <a:ext cx="9144000" cy="5977021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 algn="l" eaLnBrk="1" hangingPunct="1">
              <a:buAutoNum type="alphaLcPeriod" startAt="2"/>
            </a:pP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presentation</a:t>
            </a:r>
          </a:p>
          <a:p>
            <a:pPr algn="l" eaLnBrk="1" hangingPunct="1"/>
            <a:endParaRPr lang="en-GB" alt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researched clinical case related to a specific </a:t>
            </a: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  <a:p>
            <a:pPr algn="l"/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pairs</a:t>
            </a:r>
          </a:p>
          <a:p>
            <a:pPr algn="l" eaLnBrk="1" hangingPunct="1"/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Filmed</a:t>
            </a:r>
          </a:p>
          <a:p>
            <a:pPr algn="l" eaLnBrk="1" hangingPunct="1"/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in total</a:t>
            </a:r>
          </a:p>
          <a:p>
            <a:pPr algn="l" eaLnBrk="1" hangingPunct="1"/>
            <a:endParaRPr lang="en-GB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period May-June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u="sng" dirty="0">
                <a:hlinkClick r:id="rId2"/>
              </a:rPr>
              <a:t>mms://</a:t>
            </a:r>
            <a:r>
              <a:rPr lang="en-GB" sz="2000" u="sng" dirty="0" smtClean="0">
                <a:hlinkClick r:id="rId2"/>
              </a:rPr>
              <a:t>iss-video.leeds.ac.uk/SMLC/llc/fl/Spanish/Julia/JP050615_2b.wmv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107504" y="0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hancingteaching.files.wordpress.com/2011/06/assessmen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089" y="-1978320"/>
            <a:ext cx="2153776" cy="7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174307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932040" y="1773683"/>
            <a:ext cx="3998788" cy="5041155"/>
          </a:xfrm>
          <a:prstGeom prst="wedgeRoundRectCallout">
            <a:avLst>
              <a:gd name="adj1" fmla="val -65999"/>
              <a:gd name="adj2" fmla="val -2846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Marking Criteria  Oral </a:t>
            </a:r>
            <a:r>
              <a:rPr lang="en-US" altLang="en-US" sz="28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Presentation</a:t>
            </a:r>
            <a:r>
              <a:rPr lang="en-US" altLang="en-US" sz="28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en-US" altLang="en-US" sz="28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  50%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(content, organisation, delivery)</a:t>
            </a:r>
          </a:p>
          <a:p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 50%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(vocabulary, grammar/accuracy, pronunciation/ fluency) 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6200" y="76200"/>
            <a:ext cx="8991600" cy="1258888"/>
            <a:chOff x="48" y="48"/>
            <a:chExt cx="5664" cy="793"/>
          </a:xfrm>
          <a:solidFill>
            <a:srgbClr val="285C84"/>
          </a:solidFill>
        </p:grpSpPr>
        <p:sp>
          <p:nvSpPr>
            <p:cNvPr id="10" name="Rectangle 4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anose="02020603050405020304" pitchFamily="18" charset="0"/>
              </a:endParaRPr>
            </a:p>
          </p:txBody>
        </p:sp>
        <p:pic>
          <p:nvPicPr>
            <p:cNvPr id="11" name="Picture 5" descr="LeedsUniWhi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5"/>
          <p:cNvSpPr txBox="1">
            <a:spLocks noChangeArrowheads="1"/>
          </p:cNvSpPr>
          <p:nvPr/>
        </p:nvSpPr>
        <p:spPr bwMode="ltGray">
          <a:xfrm>
            <a:off x="222201" y="492373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2808312" cy="2174029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>
          <a:xfrm>
            <a:off x="971600" y="4509120"/>
            <a:ext cx="2808312" cy="2348880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31640" y="55892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pass Students need 40/90 for both tasks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962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886" y="0"/>
            <a:ext cx="9144000" cy="7922169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Student’s feedback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GB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Strother</a:t>
            </a:r>
            <a:r>
              <a:rPr lang="en-GB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(Year 1, Medicine) talks about the Students without Borders experience</a:t>
            </a:r>
            <a:r>
              <a:rPr lang="en-GB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workload is very fair and homework from the course has never interfered with medicine work. </a:t>
            </a:r>
            <a:endPara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 in classes is very relaxed too, which is great. </a:t>
            </a:r>
            <a:endPara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have especially enjoyed has been getting to know students in other year groups and on different courses, 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 slight break from medicine, at the same time everything we learn in class is very relevant, and I do feel that through researching all of the conditions or organ systems we studied, my wider knowledge of medicine in English has also improved. </a:t>
            </a:r>
            <a:endPara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100% recommend the course to anyone and hope to keep it up next year</a:t>
            </a:r>
            <a:r>
              <a:rPr lang="en-GB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l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Heather </a:t>
            </a:r>
            <a:r>
              <a:rPr lang="en-GB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Goodacre</a:t>
            </a:r>
            <a:r>
              <a:rPr lang="en-GB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Year 2 Medical Student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without borders is a great course to immerse yourself in Spanish vocabulary and scenarios that otherwise you may not get the opportunity to learn. </a:t>
            </a:r>
            <a:endParaRPr lang="en-GB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course that focuses on medical Spanish: learning about conditions; ways to approach consultations and extensive specific vocabulary. Throughout the course, all aspects of language are taught – speaking, listening, reading and writing.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28600" y="-738187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hancingteaching.files.wordpress.com/2011/06/assess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089" y="-1978320"/>
            <a:ext cx="2153776" cy="7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LeedsUni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501549"/>
            <a:ext cx="7819974" cy="98122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altLang="en-US" sz="3200" b="1" dirty="0" smtClean="0"/>
              <a:t>Background and Rationale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244575"/>
            <a:ext cx="7819975" cy="3785652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2012, Colin Coulter, prepared an online questionnaire for all year 1 and 2 medic students</a:t>
            </a:r>
          </a:p>
          <a:p>
            <a:pPr algn="l" eaLnBrk="1" hangingPunct="1"/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outline for a module was developed with the title “Students without Borders”</a:t>
            </a:r>
          </a:p>
          <a:p>
            <a:pPr algn="l" eaLnBrk="1" hangingPunct="1"/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began in September 2013 with French and Spanish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323528" y="237161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91" y="1629443"/>
            <a:ext cx="920700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LeedsUni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528" y="1263352"/>
            <a:ext cx="7772400" cy="94773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and Rationale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244575"/>
            <a:ext cx="7819975" cy="3785652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Extra-curricular module – independent of the degree. Fee £295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for year 1 and 2 students of Medicine, Dentistry and Healthcare, specific focus on medical vocabulary and contexts.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GB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AS/  B1 CEFR (Common European Framework)</a:t>
            </a:r>
          </a:p>
          <a:p>
            <a:pPr algn="l" eaLnBrk="1" hangingPunct="1"/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for both Spanish and French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222201" y="492373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556792"/>
            <a:ext cx="7903815" cy="5312223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  <a:p>
            <a:pPr algn="l" eaLnBrk="1" hangingPunct="1"/>
            <a:endParaRPr lang="en-GB" altLang="en-US" sz="24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Remind, refresh and develop their knowledge of Spanish/French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a hospital, medical setting, in a Spanish/French speaking country.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range of transferable skills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 medicine in the Spanish/ French language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222201" y="492373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1520" y="929239"/>
            <a:ext cx="8496944" cy="5681555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GB" sz="2400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Two-hour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weekly: plus two hours independent study</a:t>
            </a:r>
          </a:p>
          <a:p>
            <a:pPr algn="l"/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17:30 – 19:30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runs for a full academic year (Oct – May)</a:t>
            </a:r>
          </a:p>
          <a:p>
            <a:pPr algn="l"/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syllabus, developing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skills (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R/W/S/L)</a:t>
            </a:r>
          </a:p>
          <a:p>
            <a:pPr algn="l"/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medical reports and practical clinical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following the suggestions and needs of students</a:t>
            </a:r>
            <a:endParaRPr lang="en-GB" altLang="en-US" sz="24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251520" y="188640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052736"/>
            <a:ext cx="7903815" cy="5312223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endParaRPr lang="en-GB" sz="2400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related to medical issues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their news 10 first minutes of each lesson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 medical case: cardiac system, parts, diseases, symptoms, causes, possible solutions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by an individual medical written report as a homework for the following week.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251520" y="188640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309234"/>
            <a:ext cx="7903815" cy="1791260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</a:p>
          <a:p>
            <a:pPr eaLnBrk="1" hangingPunct="1"/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Syllabus (Scheme of Work)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 Syllabus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222201" y="492373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463" y="1380414"/>
            <a:ext cx="3749442" cy="1665931"/>
          </a:xfrm>
          <a:prstGeom prst="rect">
            <a:avLst/>
          </a:prstGeom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-37062" y="-144128"/>
            <a:ext cx="9181061" cy="1258888"/>
            <a:chOff x="48" y="48"/>
            <a:chExt cx="5664" cy="793"/>
          </a:xfrm>
          <a:solidFill>
            <a:srgbClr val="285C84"/>
          </a:solidFill>
        </p:grpSpPr>
        <p:sp>
          <p:nvSpPr>
            <p:cNvPr id="10" name="Rectangle 4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 sz="2400">
                <a:solidFill>
                  <a:srgbClr val="8D010F"/>
                </a:solidFill>
                <a:latin typeface="Times" panose="02020603050405020304" pitchFamily="18" charset="0"/>
              </a:endParaRPr>
            </a:p>
          </p:txBody>
        </p:sp>
        <p:pic>
          <p:nvPicPr>
            <p:cNvPr id="11" name="Picture 5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5"/>
          <p:cNvSpPr txBox="1">
            <a:spLocks noChangeArrowheads="1"/>
          </p:cNvSpPr>
          <p:nvPr/>
        </p:nvSpPr>
        <p:spPr bwMode="ltGray">
          <a:xfrm>
            <a:off x="0" y="72970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2051" name="Picture 3" descr="645px-Love_Heart_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13" y="3300355"/>
            <a:ext cx="714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1664" y="4126074"/>
            <a:ext cx="3593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anose="04020705040A02060702" pitchFamily="8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kumimoji="0" lang="es-PE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78948" y="3410024"/>
            <a:ext cx="48086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  <a:r>
              <a:rPr kumimoji="0" lang="es-PE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Mira el siguiente diagrama y llena con las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alt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PE" alt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</a:t>
            </a:r>
            <a:r>
              <a:rPr kumimoji="0" lang="es-PE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palabras que faltan </a:t>
            </a:r>
            <a:endParaRPr kumimoji="0" lang="es-PE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4" descr="Aparato Circulator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48" y="4296923"/>
            <a:ext cx="2096244" cy="166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7" descr="http://www.juntadeandalucia.es/averroes/%7E29701428/salud/tests/coranum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32" y="4126074"/>
            <a:ext cx="2038746" cy="159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6006" y="2313819"/>
            <a:ext cx="194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16908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1364174"/>
            <a:ext cx="9144000" cy="5927777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eaLnBrk="1" hangingPunct="1"/>
            <a:endParaRPr lang="es-PE" altLang="en-US" sz="2400" dirty="0"/>
          </a:p>
          <a:p>
            <a:pPr eaLnBrk="1" hangingPunct="1"/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</a:p>
          <a:p>
            <a:pPr algn="l" eaLnBrk="1" hangingPunct="1"/>
            <a:endParaRPr lang="en-GB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GB" alt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 1</a:t>
            </a:r>
          </a:p>
          <a:p>
            <a:pPr algn="l" eaLnBrk="1" hangingPunct="1"/>
            <a:endParaRPr lang="en-GB" altLang="en-US" sz="24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Firstly, </a:t>
            </a:r>
            <a:r>
              <a:rPr lang="en-GB" alt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formative</a:t>
            </a: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individual written assessment, about </a:t>
            </a:r>
          </a:p>
          <a:p>
            <a:pPr algn="l" eaLnBrk="1" hangingPunct="1"/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medical topic of the student’s choice</a:t>
            </a:r>
            <a:endParaRPr lang="en-GB" altLang="en-US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ltGray">
          <a:xfrm>
            <a:off x="-21704" y="346232"/>
            <a:ext cx="4876800" cy="738187"/>
          </a:xfrm>
          <a:prstGeom prst="rect">
            <a:avLst/>
          </a:prstGeom>
          <a:solidFill>
            <a:srgbClr val="285C84"/>
          </a:solidFill>
          <a:ln>
            <a:noFill/>
          </a:ln>
          <a:effectLst/>
        </p:spPr>
        <p:txBody>
          <a:bodyPr lIns="0" tIns="0" rIns="0" bIns="3600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 smtClean="0">
                <a:solidFill>
                  <a:schemeClr val="bg1"/>
                </a:solidFill>
              </a:rPr>
              <a:t>Languages for All</a:t>
            </a:r>
            <a:endParaRPr lang="en-GB" altLang="en-US" sz="2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400" dirty="0" smtClean="0">
                <a:solidFill>
                  <a:schemeClr val="bg1"/>
                </a:solidFill>
              </a:rPr>
              <a:t>Languages, Cultures &amp; Societies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9" y="2708920"/>
            <a:ext cx="1927101" cy="937655"/>
          </a:xfrm>
          <a:prstGeom prst="rect">
            <a:avLst/>
          </a:prstGeom>
        </p:spPr>
      </p:pic>
      <p:pic>
        <p:nvPicPr>
          <p:cNvPr id="1026" name="Picture 2" descr="https://enhancingteaching.files.wordpress.com/2011/06/assessmen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089" y="-1978320"/>
            <a:ext cx="2153776" cy="7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07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962</TotalTime>
  <Words>840</Words>
  <Application>Microsoft Office PowerPoint</Application>
  <PresentationFormat>On-screen Show (4:3)</PresentationFormat>
  <Paragraphs>193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2007Blank</vt:lpstr>
      <vt:lpstr>PowerPoint Presentation</vt:lpstr>
      <vt:lpstr>Background and Rationale</vt:lpstr>
      <vt:lpstr>Background and Rationale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contrast colours will help audiences to read text from a distance</dc:title>
  <dc:creator>Julia Palacios</dc:creator>
  <cp:lastModifiedBy>llcjp</cp:lastModifiedBy>
  <cp:revision>81</cp:revision>
  <cp:lastPrinted>2016-09-06T09:44:36Z</cp:lastPrinted>
  <dcterms:created xsi:type="dcterms:W3CDTF">2016-06-28T14:35:20Z</dcterms:created>
  <dcterms:modified xsi:type="dcterms:W3CDTF">2016-09-07T07:37:21Z</dcterms:modified>
</cp:coreProperties>
</file>