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7" r:id="rId2"/>
    <p:sldId id="260" r:id="rId3"/>
    <p:sldId id="264" r:id="rId4"/>
    <p:sldId id="259" r:id="rId5"/>
    <p:sldId id="265" r:id="rId6"/>
    <p:sldId id="266" r:id="rId7"/>
    <p:sldId id="267" r:id="rId8"/>
    <p:sldId id="269" r:id="rId9"/>
    <p:sldId id="268" r:id="rId10"/>
    <p:sldId id="271" r:id="rId11"/>
    <p:sldId id="270" r:id="rId12"/>
    <p:sldId id="272" r:id="rId13"/>
    <p:sldId id="273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5C84"/>
    <a:srgbClr val="33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>
      <p:cViewPr varScale="1">
        <p:scale>
          <a:sx n="81" d="100"/>
          <a:sy n="81" d="100"/>
        </p:scale>
        <p:origin x="86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512882-2104-44F7-9E77-6F79F7F2D5BC}" type="datetimeFigureOut">
              <a:rPr lang="en-GB" smtClean="0"/>
              <a:t>25/08/2016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1E458E-D86B-4316-844C-9DD02E05D0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48043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B59CD3A-AAF8-4995-B22B-70C9AF215CCE}" type="slidenum">
              <a:rPr lang="en-GB" altLang="en-US"/>
              <a:pPr>
                <a:spcBef>
                  <a:spcPct val="0"/>
                </a:spcBef>
              </a:pPr>
              <a:t>2</a:t>
            </a:fld>
            <a:endParaRPr lang="en-GB" altLang="en-US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39584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1DE9892-4D83-4911-A380-2D211AD8B9B1}" type="slidenum">
              <a:rPr lang="en-GB" altLang="en-US"/>
              <a:pPr>
                <a:spcBef>
                  <a:spcPct val="0"/>
                </a:spcBef>
              </a:pPr>
              <a:t>12</a:t>
            </a:fld>
            <a:endParaRPr lang="en-GB" altLang="en-US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971644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1DE9892-4D83-4911-A380-2D211AD8B9B1}" type="slidenum">
              <a:rPr lang="en-GB" altLang="en-US"/>
              <a:pPr>
                <a:spcBef>
                  <a:spcPct val="0"/>
                </a:spcBef>
              </a:pPr>
              <a:t>13</a:t>
            </a:fld>
            <a:endParaRPr lang="en-GB" altLang="en-US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3815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1DE9892-4D83-4911-A380-2D211AD8B9B1}" type="slidenum">
              <a:rPr lang="en-GB" altLang="en-US"/>
              <a:pPr>
                <a:spcBef>
                  <a:spcPct val="0"/>
                </a:spcBef>
              </a:pPr>
              <a:t>4</a:t>
            </a:fld>
            <a:endParaRPr lang="en-GB" altLang="en-US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19450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1DE9892-4D83-4911-A380-2D211AD8B9B1}" type="slidenum">
              <a:rPr lang="en-GB" altLang="en-US"/>
              <a:pPr>
                <a:spcBef>
                  <a:spcPct val="0"/>
                </a:spcBef>
              </a:pPr>
              <a:t>5</a:t>
            </a:fld>
            <a:endParaRPr lang="en-GB" altLang="en-US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22310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1DE9892-4D83-4911-A380-2D211AD8B9B1}" type="slidenum">
              <a:rPr lang="en-GB" altLang="en-US"/>
              <a:pPr>
                <a:spcBef>
                  <a:spcPct val="0"/>
                </a:spcBef>
              </a:pPr>
              <a:t>6</a:t>
            </a:fld>
            <a:endParaRPr lang="en-GB" altLang="en-US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36800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1DE9892-4D83-4911-A380-2D211AD8B9B1}" type="slidenum">
              <a:rPr lang="en-GB" altLang="en-US"/>
              <a:pPr>
                <a:spcBef>
                  <a:spcPct val="0"/>
                </a:spcBef>
              </a:pPr>
              <a:t>7</a:t>
            </a:fld>
            <a:endParaRPr lang="en-GB" altLang="en-US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69506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1DE9892-4D83-4911-A380-2D211AD8B9B1}" type="slidenum">
              <a:rPr lang="en-GB" altLang="en-US"/>
              <a:pPr>
                <a:spcBef>
                  <a:spcPct val="0"/>
                </a:spcBef>
              </a:pPr>
              <a:t>8</a:t>
            </a:fld>
            <a:endParaRPr lang="en-GB" altLang="en-US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66830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1DE9892-4D83-4911-A380-2D211AD8B9B1}" type="slidenum">
              <a:rPr lang="en-GB" altLang="en-US"/>
              <a:pPr>
                <a:spcBef>
                  <a:spcPct val="0"/>
                </a:spcBef>
              </a:pPr>
              <a:t>9</a:t>
            </a:fld>
            <a:endParaRPr lang="en-GB" altLang="en-US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93659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1DE9892-4D83-4911-A380-2D211AD8B9B1}" type="slidenum">
              <a:rPr lang="en-GB" altLang="en-US"/>
              <a:pPr>
                <a:spcBef>
                  <a:spcPct val="0"/>
                </a:spcBef>
              </a:pPr>
              <a:t>10</a:t>
            </a:fld>
            <a:endParaRPr lang="en-GB" altLang="en-US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90292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1DE9892-4D83-4911-A380-2D211AD8B9B1}" type="slidenum">
              <a:rPr lang="en-GB" altLang="en-US"/>
              <a:pPr>
                <a:spcBef>
                  <a:spcPct val="0"/>
                </a:spcBef>
              </a:pPr>
              <a:t>11</a:t>
            </a:fld>
            <a:endParaRPr lang="en-GB" altLang="en-US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44258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0A97C-6094-44F3-9AD2-0A11796E8BE7}" type="datetimeFigureOut">
              <a:rPr lang="en-US" smtClean="0"/>
              <a:t>8/25/2016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D163-8FEE-4B6A-977D-600E3843CE6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0A97C-6094-44F3-9AD2-0A11796E8BE7}" type="datetimeFigureOut">
              <a:rPr lang="en-US" smtClean="0"/>
              <a:t>8/25/2016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D163-8FEE-4B6A-977D-600E3843CE6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0A97C-6094-44F3-9AD2-0A11796E8BE7}" type="datetimeFigureOut">
              <a:rPr lang="en-US" smtClean="0"/>
              <a:t>8/25/2016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D163-8FEE-4B6A-977D-600E3843CE6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5600" y="422275"/>
            <a:ext cx="4876800" cy="7381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55600" y="1665288"/>
            <a:ext cx="4138613" cy="4349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6613" y="1665288"/>
            <a:ext cx="4138612" cy="20986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6613" y="3916363"/>
            <a:ext cx="4138612" cy="20986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6F9E0A-7CDC-4F0A-96A5-374840F714D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86015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0A97C-6094-44F3-9AD2-0A11796E8BE7}" type="datetimeFigureOut">
              <a:rPr lang="en-US" smtClean="0"/>
              <a:t>8/25/2016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D163-8FEE-4B6A-977D-600E3843CE6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0A97C-6094-44F3-9AD2-0A11796E8BE7}" type="datetimeFigureOut">
              <a:rPr lang="en-US" smtClean="0"/>
              <a:t>8/25/2016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D163-8FEE-4B6A-977D-600E3843CE6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0A97C-6094-44F3-9AD2-0A11796E8BE7}" type="datetimeFigureOut">
              <a:rPr lang="en-US" smtClean="0"/>
              <a:t>8/25/2016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D163-8FEE-4B6A-977D-600E3843CE6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0A97C-6094-44F3-9AD2-0A11796E8BE7}" type="datetimeFigureOut">
              <a:rPr lang="en-US" smtClean="0"/>
              <a:t>8/25/2016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D163-8FEE-4B6A-977D-600E3843CE6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0A97C-6094-44F3-9AD2-0A11796E8BE7}" type="datetimeFigureOut">
              <a:rPr lang="en-US" smtClean="0"/>
              <a:t>8/25/2016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D163-8FEE-4B6A-977D-600E3843CE6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0A97C-6094-44F3-9AD2-0A11796E8BE7}" type="datetimeFigureOut">
              <a:rPr lang="en-US" smtClean="0"/>
              <a:t>8/25/2016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D163-8FEE-4B6A-977D-600E3843CE6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0A97C-6094-44F3-9AD2-0A11796E8BE7}" type="datetimeFigureOut">
              <a:rPr lang="en-US" smtClean="0"/>
              <a:t>8/25/2016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D163-8FEE-4B6A-977D-600E3843CE6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0A97C-6094-44F3-9AD2-0A11796E8BE7}" type="datetimeFigureOut">
              <a:rPr lang="en-US" smtClean="0"/>
              <a:t>8/25/2016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D163-8FEE-4B6A-977D-600E3843CE6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60A97C-6094-44F3-9AD2-0A11796E8BE7}" type="datetimeFigureOut">
              <a:rPr lang="en-US" smtClean="0"/>
              <a:t>8/25/2016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88D163-8FEE-4B6A-977D-600E3843CE6C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G.Zagel-Millmore@leeds.ac.uk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hyperlink" Target="mailto:llcjp@leeds.ac.uk" TargetMode="External"/><Relationship Id="rId4" Type="http://schemas.openxmlformats.org/officeDocument/2006/relationships/hyperlink" Target="mailto:p.Lavizani@leeds.ac.uk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4" Type="http://schemas.openxmlformats.org/officeDocument/2006/relationships/hyperlink" Target="http://ncee.org.uk/wp-content/uploads/2014/06/ISBE_Report.pdf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ltGray">
          <a:xfrm>
            <a:off x="-756592" y="0"/>
            <a:ext cx="9671992" cy="6705600"/>
          </a:xfrm>
          <a:prstGeom prst="rect">
            <a:avLst/>
          </a:prstGeom>
          <a:solidFill>
            <a:srgbClr val="285C84"/>
          </a:solidFill>
          <a:ln>
            <a:noFill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</a:pPr>
            <a:endParaRPr lang="en-US" altLang="en-US" sz="2400">
              <a:solidFill>
                <a:srgbClr val="8D010F"/>
              </a:solidFill>
              <a:latin typeface="Times" panose="02020603050405020304" pitchFamily="18" charset="0"/>
            </a:endParaRPr>
          </a:p>
        </p:txBody>
      </p:sp>
      <p:pic>
        <p:nvPicPr>
          <p:cNvPr id="17411" name="Picture 3" descr="LeedsUniWhit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1925" y="441325"/>
            <a:ext cx="2274888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2" name="Line 4"/>
          <p:cNvSpPr>
            <a:spLocks noChangeShapeType="1"/>
          </p:cNvSpPr>
          <p:nvPr/>
        </p:nvSpPr>
        <p:spPr bwMode="white">
          <a:xfrm>
            <a:off x="201613" y="1341438"/>
            <a:ext cx="8713787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352425" y="3990975"/>
            <a:ext cx="5394325" cy="584775"/>
          </a:xfrm>
          <a:solidFill>
            <a:srgbClr val="285C84"/>
          </a:solidFill>
        </p:spPr>
        <p:txBody>
          <a:bodyPr>
            <a:spAutoFit/>
          </a:bodyPr>
          <a:lstStyle/>
          <a:p>
            <a:pPr eaLnBrk="1" hangingPunct="1"/>
            <a:endParaRPr lang="en-GB" altLang="en-US" dirty="0" smtClean="0"/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ltGray">
          <a:xfrm>
            <a:off x="222201" y="492373"/>
            <a:ext cx="4876800" cy="738187"/>
          </a:xfrm>
          <a:prstGeom prst="rect">
            <a:avLst/>
          </a:prstGeom>
          <a:solidFill>
            <a:srgbClr val="285C84"/>
          </a:solidFill>
          <a:ln>
            <a:noFill/>
          </a:ln>
          <a:effectLst/>
        </p:spPr>
        <p:txBody>
          <a:bodyPr lIns="0" tIns="0" rIns="0" bIns="36000" anchor="b"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 sz="2800" dirty="0" smtClean="0">
                <a:solidFill>
                  <a:schemeClr val="bg1"/>
                </a:solidFill>
              </a:rPr>
              <a:t>Languages for All</a:t>
            </a:r>
            <a:endParaRPr lang="en-GB" altLang="en-US" sz="2800" dirty="0">
              <a:solidFill>
                <a:schemeClr val="bg1"/>
              </a:solidFill>
            </a:endParaRPr>
          </a:p>
          <a:p>
            <a:pPr>
              <a:spcBef>
                <a:spcPct val="0"/>
              </a:spcBef>
            </a:pPr>
            <a:r>
              <a:rPr lang="en-GB" altLang="en-US" sz="1400" dirty="0" smtClean="0">
                <a:solidFill>
                  <a:schemeClr val="bg1"/>
                </a:solidFill>
              </a:rPr>
              <a:t>Languages, Cultures &amp; Societies</a:t>
            </a:r>
            <a:endParaRPr lang="en-GB" altLang="en-US" sz="1400" dirty="0">
              <a:solidFill>
                <a:schemeClr val="bg1"/>
              </a:solidFill>
            </a:endParaRPr>
          </a:p>
        </p:txBody>
      </p:sp>
      <p:sp>
        <p:nvSpPr>
          <p:cNvPr id="12" name="Rectangle 6"/>
          <p:cNvSpPr>
            <a:spLocks noGrp="1" noChangeArrowheads="1"/>
          </p:cNvSpPr>
          <p:nvPr>
            <p:ph type="ctrTitle"/>
          </p:nvPr>
        </p:nvSpPr>
        <p:spPr>
          <a:xfrm>
            <a:off x="349250" y="1722933"/>
            <a:ext cx="7772400" cy="4154339"/>
          </a:xfrm>
          <a:solidFill>
            <a:srgbClr val="285C84"/>
          </a:solidFill>
        </p:spPr>
        <p:txBody>
          <a:bodyPr>
            <a:normAutofit fontScale="90000"/>
          </a:bodyPr>
          <a:lstStyle/>
          <a:p>
            <a:r>
              <a:rPr lang="en-GB" b="1" dirty="0" smtClean="0">
                <a:solidFill>
                  <a:schemeClr val="accent6"/>
                </a:solidFill>
              </a:rPr>
              <a:t/>
            </a:r>
            <a:br>
              <a:rPr lang="en-GB" b="1" dirty="0" smtClean="0">
                <a:solidFill>
                  <a:schemeClr val="accent6"/>
                </a:solidFill>
              </a:rPr>
            </a:br>
            <a:r>
              <a:rPr lang="en-GB" b="1" dirty="0">
                <a:solidFill>
                  <a:schemeClr val="accent6"/>
                </a:solidFill>
              </a:rPr>
              <a:t/>
            </a:r>
            <a:br>
              <a:rPr lang="en-GB" b="1" dirty="0">
                <a:solidFill>
                  <a:schemeClr val="accent6"/>
                </a:solidFill>
              </a:rPr>
            </a:br>
            <a:r>
              <a:rPr lang="en-GB" b="1" dirty="0" smtClean="0">
                <a:solidFill>
                  <a:schemeClr val="accent6"/>
                </a:solidFill>
              </a:rPr>
              <a:t/>
            </a:r>
            <a:br>
              <a:rPr lang="en-GB" b="1" dirty="0" smtClean="0">
                <a:solidFill>
                  <a:schemeClr val="accent6"/>
                </a:solidFill>
              </a:rPr>
            </a:br>
            <a:r>
              <a:rPr lang="en-GB" sz="3600" b="1" dirty="0" smtClean="0">
                <a:solidFill>
                  <a:schemeClr val="accent6"/>
                </a:solidFill>
              </a:rPr>
              <a:t>Languages </a:t>
            </a:r>
            <a:r>
              <a:rPr lang="en-GB" sz="3600" b="1" dirty="0">
                <a:solidFill>
                  <a:schemeClr val="accent6"/>
                </a:solidFill>
              </a:rPr>
              <a:t>for </a:t>
            </a:r>
            <a:r>
              <a:rPr lang="en-GB" sz="3600" b="1" dirty="0" smtClean="0">
                <a:solidFill>
                  <a:schemeClr val="accent6"/>
                </a:solidFill>
              </a:rPr>
              <a:t>Specific </a:t>
            </a:r>
            <a:r>
              <a:rPr lang="en-GB" sz="3600" b="1" dirty="0">
                <a:solidFill>
                  <a:schemeClr val="accent6"/>
                </a:solidFill>
              </a:rPr>
              <a:t>Purposes in </a:t>
            </a:r>
            <a:r>
              <a:rPr lang="en-GB" sz="3600" b="1" dirty="0" smtClean="0">
                <a:solidFill>
                  <a:schemeClr val="accent6"/>
                </a:solidFill>
              </a:rPr>
              <a:t>HE</a:t>
            </a:r>
            <a:r>
              <a:rPr lang="en-GB" b="1" dirty="0" smtClean="0">
                <a:solidFill>
                  <a:schemeClr val="accent6"/>
                </a:solidFill>
              </a:rPr>
              <a:t/>
            </a:r>
            <a:br>
              <a:rPr lang="en-GB" b="1" dirty="0" smtClean="0">
                <a:solidFill>
                  <a:schemeClr val="accent6"/>
                </a:solidFill>
              </a:rPr>
            </a:br>
            <a:r>
              <a:rPr lang="en-GB" sz="1300" dirty="0" smtClean="0"/>
              <a:t>Cambridge  </a:t>
            </a:r>
            <a:r>
              <a:rPr lang="en-GB" sz="1300" dirty="0"/>
              <a:t>9.9.16</a:t>
            </a:r>
            <a:r>
              <a:rPr lang="en-GB" b="1" dirty="0">
                <a:solidFill>
                  <a:schemeClr val="accent6"/>
                </a:solidFill>
              </a:rPr>
              <a:t/>
            </a:r>
            <a:br>
              <a:rPr lang="en-GB" b="1" dirty="0">
                <a:solidFill>
                  <a:schemeClr val="accent6"/>
                </a:solidFill>
              </a:rPr>
            </a:br>
            <a:r>
              <a:rPr lang="en-GB" b="1" dirty="0">
                <a:solidFill>
                  <a:schemeClr val="accent6"/>
                </a:solidFill>
              </a:rPr>
              <a:t/>
            </a:r>
            <a:br>
              <a:rPr lang="en-GB" b="1" dirty="0">
                <a:solidFill>
                  <a:schemeClr val="accent6"/>
                </a:solidFill>
              </a:rPr>
            </a:br>
            <a:r>
              <a:rPr lang="en-GB" dirty="0"/>
              <a:t>                  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          </a:t>
            </a:r>
            <a:br>
              <a:rPr lang="en-GB" dirty="0" smtClean="0"/>
            </a:br>
            <a:r>
              <a:rPr lang="en-GB" sz="2200" dirty="0" smtClean="0"/>
              <a:t/>
            </a:r>
            <a:br>
              <a:rPr lang="en-GB" sz="2200" dirty="0" smtClean="0"/>
            </a:br>
            <a:r>
              <a:rPr lang="en-GB" sz="2200" dirty="0" smtClean="0">
                <a:solidFill>
                  <a:schemeClr val="bg1"/>
                </a:solidFill>
              </a:rPr>
              <a:t>Gabriele Zagel-Millmore</a:t>
            </a:r>
            <a:r>
              <a:rPr lang="en-GB" sz="2200" dirty="0">
                <a:solidFill>
                  <a:schemeClr val="bg1"/>
                </a:solidFill>
              </a:rPr>
              <a:t>: </a:t>
            </a:r>
            <a:r>
              <a:rPr lang="en-GB" sz="2200" dirty="0" smtClean="0">
                <a:solidFill>
                  <a:schemeClr val="bg1"/>
                </a:solidFill>
                <a:hlinkClick r:id="rId3"/>
              </a:rPr>
              <a:t>G.Zagel-Millmore@leeds.ac.uk</a:t>
            </a:r>
            <a:r>
              <a:rPr lang="en-GB" sz="2200" dirty="0" smtClean="0">
                <a:solidFill>
                  <a:schemeClr val="bg1"/>
                </a:solidFill>
              </a:rPr>
              <a:t/>
            </a:r>
            <a:br>
              <a:rPr lang="en-GB" sz="2200" dirty="0" smtClean="0">
                <a:solidFill>
                  <a:schemeClr val="bg1"/>
                </a:solidFill>
              </a:rPr>
            </a:br>
            <a:r>
              <a:rPr lang="en-GB" sz="2200" dirty="0" smtClean="0">
                <a:solidFill>
                  <a:schemeClr val="bg1"/>
                </a:solidFill>
              </a:rPr>
              <a:t>Patrizia Lavizani: </a:t>
            </a:r>
            <a:r>
              <a:rPr lang="en-GB" sz="2200" dirty="0" smtClean="0">
                <a:solidFill>
                  <a:schemeClr val="bg1"/>
                </a:solidFill>
                <a:hlinkClick r:id="rId4"/>
              </a:rPr>
              <a:t>p.Lavizani@leeds.ac.uk</a:t>
            </a:r>
            <a:r>
              <a:rPr lang="en-GB" sz="2200" dirty="0" smtClean="0">
                <a:solidFill>
                  <a:schemeClr val="bg1"/>
                </a:solidFill>
              </a:rPr>
              <a:t/>
            </a:r>
            <a:br>
              <a:rPr lang="en-GB" sz="2200" dirty="0" smtClean="0">
                <a:solidFill>
                  <a:schemeClr val="bg1"/>
                </a:solidFill>
              </a:rPr>
            </a:br>
            <a:r>
              <a:rPr lang="en-GB" sz="2200" dirty="0" smtClean="0">
                <a:solidFill>
                  <a:schemeClr val="bg1"/>
                </a:solidFill>
              </a:rPr>
              <a:t>Julia Palacios: </a:t>
            </a:r>
            <a:r>
              <a:rPr lang="en-GB" sz="2200" dirty="0" smtClean="0">
                <a:solidFill>
                  <a:schemeClr val="bg1"/>
                </a:solidFill>
                <a:hlinkClick r:id="rId5"/>
              </a:rPr>
              <a:t>llcjp@leeds.ac.uk</a:t>
            </a:r>
            <a:r>
              <a:rPr lang="en-GB" sz="1600" dirty="0" smtClean="0">
                <a:solidFill>
                  <a:schemeClr val="bg1"/>
                </a:solidFill>
              </a:rPr>
              <a:t/>
            </a:r>
            <a:br>
              <a:rPr lang="en-GB" sz="1600" dirty="0" smtClean="0">
                <a:solidFill>
                  <a:schemeClr val="bg1"/>
                </a:solidFill>
              </a:rPr>
            </a:br>
            <a:r>
              <a:rPr lang="en-GB" sz="1600" dirty="0" smtClean="0">
                <a:solidFill>
                  <a:schemeClr val="bg1"/>
                </a:solidFill>
              </a:rPr>
              <a:t/>
            </a:r>
            <a:br>
              <a:rPr lang="en-GB" sz="1600" dirty="0" smtClean="0">
                <a:solidFill>
                  <a:schemeClr val="bg1"/>
                </a:solidFill>
              </a:rPr>
            </a:br>
            <a:r>
              <a:rPr lang="en-GB" dirty="0"/>
              <a:t/>
            </a:r>
            <a:br>
              <a:rPr lang="en-GB" dirty="0"/>
            </a:br>
            <a:r>
              <a:rPr lang="en-GB" dirty="0"/>
              <a:t/>
            </a:r>
            <a:br>
              <a:rPr lang="en-GB" dirty="0"/>
            </a:br>
            <a:endParaRPr lang="en-GB" altLang="en-US" dirty="0" smtClean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483766" y="2780929"/>
            <a:ext cx="3384375" cy="1656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7229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3"/>
          <p:cNvGrpSpPr>
            <a:grpSpLocks/>
          </p:cNvGrpSpPr>
          <p:nvPr/>
        </p:nvGrpSpPr>
        <p:grpSpPr bwMode="auto">
          <a:xfrm>
            <a:off x="76200" y="76200"/>
            <a:ext cx="8991600" cy="1258888"/>
            <a:chOff x="48" y="48"/>
            <a:chExt cx="5664" cy="793"/>
          </a:xfrm>
          <a:solidFill>
            <a:srgbClr val="285C84"/>
          </a:solidFill>
        </p:grpSpPr>
        <p:sp>
          <p:nvSpPr>
            <p:cNvPr id="10" name="Rectangle 4"/>
            <p:cNvSpPr>
              <a:spLocks noChangeArrowheads="1"/>
            </p:cNvSpPr>
            <p:nvPr/>
          </p:nvSpPr>
          <p:spPr bwMode="ltGray">
            <a:xfrm>
              <a:off x="48" y="48"/>
              <a:ext cx="5664" cy="793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</a:pPr>
              <a:endParaRPr lang="en-US" altLang="en-US" sz="2400">
                <a:solidFill>
                  <a:srgbClr val="8D010F"/>
                </a:solidFill>
                <a:latin typeface="Times" panose="02020603050405020304" pitchFamily="18" charset="0"/>
              </a:endParaRPr>
            </a:p>
          </p:txBody>
        </p:sp>
        <p:pic>
          <p:nvPicPr>
            <p:cNvPr id="11" name="Picture 5" descr="LeedsUniWhite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ltGray">
            <a:xfrm>
              <a:off x="4102" y="278"/>
              <a:ext cx="1433" cy="40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2" name="Text Box 5"/>
          <p:cNvSpPr txBox="1">
            <a:spLocks noChangeArrowheads="1"/>
          </p:cNvSpPr>
          <p:nvPr/>
        </p:nvSpPr>
        <p:spPr bwMode="ltGray">
          <a:xfrm>
            <a:off x="222201" y="492373"/>
            <a:ext cx="4876800" cy="738187"/>
          </a:xfrm>
          <a:prstGeom prst="rect">
            <a:avLst/>
          </a:prstGeom>
          <a:solidFill>
            <a:srgbClr val="285C84"/>
          </a:solidFill>
          <a:ln>
            <a:noFill/>
          </a:ln>
          <a:effectLst/>
        </p:spPr>
        <p:txBody>
          <a:bodyPr lIns="0" tIns="0" rIns="0" bIns="36000" anchor="b"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 sz="2800" dirty="0" smtClean="0">
                <a:solidFill>
                  <a:schemeClr val="bg1"/>
                </a:solidFill>
              </a:rPr>
              <a:t>Languages for All</a:t>
            </a:r>
            <a:endParaRPr lang="en-GB" altLang="en-US" sz="2800" dirty="0">
              <a:solidFill>
                <a:schemeClr val="bg1"/>
              </a:solidFill>
            </a:endParaRPr>
          </a:p>
          <a:p>
            <a:pPr>
              <a:spcBef>
                <a:spcPct val="0"/>
              </a:spcBef>
            </a:pPr>
            <a:r>
              <a:rPr lang="en-GB" altLang="en-US" sz="1400" dirty="0" smtClean="0">
                <a:solidFill>
                  <a:schemeClr val="bg1"/>
                </a:solidFill>
              </a:rPr>
              <a:t>Languages, Cultures &amp; Societies</a:t>
            </a:r>
            <a:endParaRPr lang="en-GB" altLang="en-US" sz="1400" dirty="0">
              <a:solidFill>
                <a:schemeClr val="bg1"/>
              </a:solidFill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body" sz="half" idx="1"/>
          </p:nvPr>
        </p:nvSpPr>
        <p:spPr>
          <a:xfrm>
            <a:off x="355601" y="1665288"/>
            <a:ext cx="904031" cy="4788048"/>
          </a:xfrm>
        </p:spPr>
        <p:txBody>
          <a:bodyPr vert="vert270"/>
          <a:lstStyle/>
          <a:p>
            <a:pPr marL="0" indent="0" algn="ctr">
              <a:buNone/>
            </a:pPr>
            <a:r>
              <a:rPr lang="en-GB" b="1" dirty="0" smtClean="0">
                <a:solidFill>
                  <a:schemeClr val="tx1"/>
                </a:solidFill>
              </a:rPr>
              <a:t> </a:t>
            </a:r>
            <a:r>
              <a:rPr lang="en-GB" b="1" dirty="0">
                <a:solidFill>
                  <a:srgbClr val="FF0000"/>
                </a:solidFill>
              </a:rPr>
              <a:t>Enterprise Skills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403649" y="982177"/>
            <a:ext cx="73831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/>
              <a:t> </a:t>
            </a:r>
            <a:endParaRPr lang="en-GB" b="1" dirty="0" smtClean="0"/>
          </a:p>
          <a:p>
            <a:endParaRPr lang="en-GB" b="1" dirty="0" smtClean="0"/>
          </a:p>
        </p:txBody>
      </p:sp>
      <p:sp>
        <p:nvSpPr>
          <p:cNvPr id="4" name="Rectangle 3"/>
          <p:cNvSpPr/>
          <p:nvPr/>
        </p:nvSpPr>
        <p:spPr>
          <a:xfrm>
            <a:off x="1259631" y="1443841"/>
            <a:ext cx="7527181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b="1" dirty="0" smtClean="0"/>
          </a:p>
          <a:p>
            <a:endParaRPr lang="en-GB" sz="2800" b="1" dirty="0"/>
          </a:p>
        </p:txBody>
      </p:sp>
      <p:sp>
        <p:nvSpPr>
          <p:cNvPr id="2" name="Rectangle 1"/>
          <p:cNvSpPr/>
          <p:nvPr/>
        </p:nvSpPr>
        <p:spPr>
          <a:xfrm>
            <a:off x="1122662" y="1559258"/>
            <a:ext cx="7409778" cy="42242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/>
              <a:t>3 skills  are developed on this project: </a:t>
            </a:r>
            <a:endParaRPr lang="en-GB" sz="2000" dirty="0" smtClean="0"/>
          </a:p>
          <a:p>
            <a:endParaRPr lang="en-GB" dirty="0"/>
          </a:p>
          <a:p>
            <a:r>
              <a:rPr lang="en-GB" sz="2400" b="1" dirty="0" smtClean="0"/>
              <a:t>Communication </a:t>
            </a:r>
            <a:r>
              <a:rPr lang="en-GB" sz="2400" b="1" dirty="0"/>
              <a:t>skills, Organisation, Adaptability</a:t>
            </a:r>
            <a:r>
              <a:rPr lang="en-GB" sz="2400" b="1" dirty="0" smtClean="0"/>
              <a:t>.</a:t>
            </a:r>
          </a:p>
          <a:p>
            <a:r>
              <a:rPr lang="en-GB" sz="2400" b="1" dirty="0" smtClean="0"/>
              <a:t> </a:t>
            </a:r>
            <a:endParaRPr lang="en-GB" sz="2400" b="1" dirty="0"/>
          </a:p>
          <a:p>
            <a:endParaRPr lang="en-GB" sz="2000" dirty="0" smtClean="0"/>
          </a:p>
          <a:p>
            <a:endParaRPr lang="en-GB" sz="2000" dirty="0"/>
          </a:p>
          <a:p>
            <a:endParaRPr lang="en-GB" sz="2000" dirty="0" smtClean="0"/>
          </a:p>
          <a:p>
            <a:endParaRPr lang="en-GB" sz="2000" dirty="0" smtClean="0"/>
          </a:p>
          <a:p>
            <a:endParaRPr lang="en-GB" sz="2000" dirty="0"/>
          </a:p>
          <a:p>
            <a:endParaRPr lang="en-GB" dirty="0"/>
          </a:p>
          <a:p>
            <a:r>
              <a:rPr lang="en-GB" dirty="0" smtClean="0"/>
              <a:t>It </a:t>
            </a:r>
            <a:r>
              <a:rPr lang="en-GB" dirty="0"/>
              <a:t>is important to refer to Enterprise Skills in the reflective log, where appropriate. </a:t>
            </a:r>
          </a:p>
          <a:p>
            <a:endParaRPr lang="en-GB" b="1" dirty="0"/>
          </a:p>
          <a:p>
            <a:pPr algn="r"/>
            <a:r>
              <a:rPr lang="en-GB" sz="1050" b="1" dirty="0"/>
              <a:t>                                                                                                                                     </a:t>
            </a:r>
            <a:r>
              <a:rPr lang="en-GB" sz="1050" b="1" dirty="0" smtClean="0"/>
              <a:t>(</a:t>
            </a:r>
            <a:r>
              <a:rPr lang="en-GB" sz="1050" b="1" dirty="0"/>
              <a:t>From: Welcome letter for all RESS, 2015)</a:t>
            </a:r>
            <a:endParaRPr lang="en-GB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65156">
            <a:off x="3571029" y="2899124"/>
            <a:ext cx="1657127" cy="1285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2459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3"/>
          <p:cNvGrpSpPr>
            <a:grpSpLocks/>
          </p:cNvGrpSpPr>
          <p:nvPr/>
        </p:nvGrpSpPr>
        <p:grpSpPr bwMode="auto">
          <a:xfrm>
            <a:off x="76200" y="76200"/>
            <a:ext cx="8991600" cy="1258888"/>
            <a:chOff x="48" y="48"/>
            <a:chExt cx="5664" cy="793"/>
          </a:xfrm>
          <a:solidFill>
            <a:srgbClr val="285C84"/>
          </a:solidFill>
        </p:grpSpPr>
        <p:sp>
          <p:nvSpPr>
            <p:cNvPr id="10" name="Rectangle 4"/>
            <p:cNvSpPr>
              <a:spLocks noChangeArrowheads="1"/>
            </p:cNvSpPr>
            <p:nvPr/>
          </p:nvSpPr>
          <p:spPr bwMode="ltGray">
            <a:xfrm>
              <a:off x="48" y="48"/>
              <a:ext cx="5664" cy="793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</a:pPr>
              <a:endParaRPr lang="en-US" altLang="en-US" sz="2400">
                <a:solidFill>
                  <a:srgbClr val="8D010F"/>
                </a:solidFill>
                <a:latin typeface="Times" panose="02020603050405020304" pitchFamily="18" charset="0"/>
              </a:endParaRPr>
            </a:p>
          </p:txBody>
        </p:sp>
        <p:pic>
          <p:nvPicPr>
            <p:cNvPr id="11" name="Picture 5" descr="LeedsUniWhite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ltGray">
            <a:xfrm>
              <a:off x="4102" y="278"/>
              <a:ext cx="1433" cy="40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2" name="Text Box 5"/>
          <p:cNvSpPr txBox="1">
            <a:spLocks noChangeArrowheads="1"/>
          </p:cNvSpPr>
          <p:nvPr/>
        </p:nvSpPr>
        <p:spPr bwMode="ltGray">
          <a:xfrm>
            <a:off x="222201" y="492373"/>
            <a:ext cx="4876800" cy="738187"/>
          </a:xfrm>
          <a:prstGeom prst="rect">
            <a:avLst/>
          </a:prstGeom>
          <a:solidFill>
            <a:srgbClr val="285C84"/>
          </a:solidFill>
          <a:ln>
            <a:noFill/>
          </a:ln>
          <a:effectLst/>
        </p:spPr>
        <p:txBody>
          <a:bodyPr lIns="0" tIns="0" rIns="0" bIns="36000" anchor="b"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 sz="2800" dirty="0" smtClean="0">
                <a:solidFill>
                  <a:schemeClr val="bg1"/>
                </a:solidFill>
              </a:rPr>
              <a:t>Languages for All</a:t>
            </a:r>
            <a:endParaRPr lang="en-GB" altLang="en-US" sz="2800" dirty="0">
              <a:solidFill>
                <a:schemeClr val="bg1"/>
              </a:solidFill>
            </a:endParaRPr>
          </a:p>
          <a:p>
            <a:pPr>
              <a:spcBef>
                <a:spcPct val="0"/>
              </a:spcBef>
            </a:pPr>
            <a:r>
              <a:rPr lang="en-GB" altLang="en-US" sz="1400" dirty="0" smtClean="0">
                <a:solidFill>
                  <a:schemeClr val="bg1"/>
                </a:solidFill>
              </a:rPr>
              <a:t>Languages, Cultures &amp; Societies</a:t>
            </a:r>
            <a:endParaRPr lang="en-GB" altLang="en-US" sz="1400" dirty="0">
              <a:solidFill>
                <a:schemeClr val="bg1"/>
              </a:solidFill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body" sz="half" idx="1"/>
          </p:nvPr>
        </p:nvSpPr>
        <p:spPr>
          <a:xfrm>
            <a:off x="355601" y="1665288"/>
            <a:ext cx="904031" cy="4788048"/>
          </a:xfrm>
        </p:spPr>
        <p:txBody>
          <a:bodyPr vert="vert270">
            <a:normAutofit fontScale="85000" lnSpcReduction="20000"/>
          </a:bodyPr>
          <a:lstStyle/>
          <a:p>
            <a:pPr marL="0" indent="0" algn="r">
              <a:buNone/>
            </a:pPr>
            <a:r>
              <a:rPr lang="en-GB" b="1" dirty="0" smtClean="0"/>
              <a:t>Assessment</a:t>
            </a:r>
            <a:r>
              <a:rPr lang="en-GB" b="1" dirty="0"/>
              <a:t/>
            </a:r>
            <a:br>
              <a:rPr lang="en-GB" b="1" dirty="0"/>
            </a:b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403649" y="982177"/>
            <a:ext cx="73831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/>
              <a:t> </a:t>
            </a:r>
            <a:endParaRPr lang="en-GB" b="1" dirty="0" smtClean="0"/>
          </a:p>
          <a:p>
            <a:endParaRPr lang="en-GB" b="1" dirty="0" smtClean="0"/>
          </a:p>
        </p:txBody>
      </p:sp>
      <p:pic>
        <p:nvPicPr>
          <p:cNvPr id="15" name="Content Placeholder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993" y="3615730"/>
            <a:ext cx="1533711" cy="210929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286000" y="1582341"/>
            <a:ext cx="6030416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3200" b="1" dirty="0" smtClean="0">
                <a:solidFill>
                  <a:srgbClr val="0070C0"/>
                </a:solidFill>
                <a:latin typeface="Corbel" panose="020B0503020204020204"/>
              </a:rPr>
              <a:t>Role Play</a:t>
            </a:r>
            <a:endParaRPr lang="en-GB" sz="3200" b="1" dirty="0">
              <a:solidFill>
                <a:srgbClr val="0070C0"/>
              </a:solidFill>
              <a:latin typeface="Corbel" panose="020B0503020204020204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smtClean="0"/>
              <a:t>Doctor </a:t>
            </a:r>
            <a:r>
              <a:rPr lang="en-GB" sz="2000" dirty="0"/>
              <a:t>and patient </a:t>
            </a:r>
            <a:r>
              <a:rPr lang="en-GB" sz="2000" dirty="0" smtClean="0"/>
              <a:t>consultation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smtClean="0"/>
              <a:t>2 min</a:t>
            </a:r>
            <a:endParaRPr lang="en-GB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smtClean="0"/>
              <a:t>Filmed</a:t>
            </a:r>
            <a:endParaRPr lang="en-GB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Doctor’s part is learnt + cue card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Patient can use </a:t>
            </a:r>
            <a:r>
              <a:rPr lang="en-GB" sz="2000" dirty="0" smtClean="0"/>
              <a:t>script</a:t>
            </a:r>
          </a:p>
          <a:p>
            <a:endParaRPr lang="en-GB" sz="2000" dirty="0"/>
          </a:p>
          <a:p>
            <a:r>
              <a:rPr lang="en-GB" sz="2000" dirty="0"/>
              <a:t>Include</a:t>
            </a:r>
            <a:r>
              <a:rPr lang="en-GB" sz="2000" dirty="0" smtClean="0"/>
              <a:t>:</a:t>
            </a:r>
            <a:endParaRPr lang="en-GB" sz="2000" dirty="0"/>
          </a:p>
          <a:p>
            <a:r>
              <a:rPr lang="en-GB" sz="2000" dirty="0"/>
              <a:t>                   - basic instructions, symptoms, frequency </a:t>
            </a:r>
            <a:r>
              <a:rPr lang="en-GB" sz="2000" dirty="0" smtClean="0"/>
              <a:t>of</a:t>
            </a:r>
          </a:p>
          <a:p>
            <a:r>
              <a:rPr lang="en-GB" sz="2000" dirty="0"/>
              <a:t> </a:t>
            </a:r>
            <a:r>
              <a:rPr lang="en-GB" sz="2000" dirty="0" smtClean="0"/>
              <a:t>                    symptoms</a:t>
            </a:r>
            <a:endParaRPr lang="en-GB" sz="2000" dirty="0"/>
          </a:p>
          <a:p>
            <a:r>
              <a:rPr lang="en-GB" sz="2000" dirty="0"/>
              <a:t>                   - ‘perform’ an examination</a:t>
            </a:r>
          </a:p>
          <a:p>
            <a:r>
              <a:rPr lang="en-GB" sz="2000" dirty="0"/>
              <a:t>                   - give a diagnosis</a:t>
            </a:r>
          </a:p>
          <a:p>
            <a:r>
              <a:rPr lang="en-GB" sz="2000" dirty="0"/>
              <a:t>                   - give prescription + indicate future plan</a:t>
            </a:r>
          </a:p>
        </p:txBody>
      </p:sp>
    </p:spTree>
    <p:extLst>
      <p:ext uri="{BB962C8B-B14F-4D97-AF65-F5344CB8AC3E}">
        <p14:creationId xmlns:p14="http://schemas.microsoft.com/office/powerpoint/2010/main" val="4199988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3"/>
          <p:cNvGrpSpPr>
            <a:grpSpLocks/>
          </p:cNvGrpSpPr>
          <p:nvPr/>
        </p:nvGrpSpPr>
        <p:grpSpPr bwMode="auto">
          <a:xfrm>
            <a:off x="76200" y="76200"/>
            <a:ext cx="8991600" cy="1258888"/>
            <a:chOff x="48" y="48"/>
            <a:chExt cx="5664" cy="793"/>
          </a:xfrm>
          <a:solidFill>
            <a:srgbClr val="285C84"/>
          </a:solidFill>
        </p:grpSpPr>
        <p:sp>
          <p:nvSpPr>
            <p:cNvPr id="10" name="Rectangle 4"/>
            <p:cNvSpPr>
              <a:spLocks noChangeArrowheads="1"/>
            </p:cNvSpPr>
            <p:nvPr/>
          </p:nvSpPr>
          <p:spPr bwMode="ltGray">
            <a:xfrm>
              <a:off x="48" y="48"/>
              <a:ext cx="5664" cy="793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</a:pPr>
              <a:endParaRPr lang="en-US" altLang="en-US" sz="2400">
                <a:solidFill>
                  <a:srgbClr val="8D010F"/>
                </a:solidFill>
                <a:latin typeface="Times" panose="02020603050405020304" pitchFamily="18" charset="0"/>
              </a:endParaRPr>
            </a:p>
          </p:txBody>
        </p:sp>
        <p:pic>
          <p:nvPicPr>
            <p:cNvPr id="11" name="Picture 5" descr="LeedsUniWhite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ltGray">
            <a:xfrm>
              <a:off x="4102" y="278"/>
              <a:ext cx="1433" cy="40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2" name="Text Box 5"/>
          <p:cNvSpPr txBox="1">
            <a:spLocks noChangeArrowheads="1"/>
          </p:cNvSpPr>
          <p:nvPr/>
        </p:nvSpPr>
        <p:spPr bwMode="ltGray">
          <a:xfrm>
            <a:off x="222201" y="492373"/>
            <a:ext cx="4876800" cy="738187"/>
          </a:xfrm>
          <a:prstGeom prst="rect">
            <a:avLst/>
          </a:prstGeom>
          <a:solidFill>
            <a:srgbClr val="285C84"/>
          </a:solidFill>
          <a:ln>
            <a:noFill/>
          </a:ln>
          <a:effectLst/>
        </p:spPr>
        <p:txBody>
          <a:bodyPr lIns="0" tIns="0" rIns="0" bIns="36000" anchor="b"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 sz="2800" dirty="0" smtClean="0">
                <a:solidFill>
                  <a:schemeClr val="bg1"/>
                </a:solidFill>
              </a:rPr>
              <a:t>Languages for All</a:t>
            </a:r>
            <a:endParaRPr lang="en-GB" altLang="en-US" sz="2800" dirty="0">
              <a:solidFill>
                <a:schemeClr val="bg1"/>
              </a:solidFill>
            </a:endParaRPr>
          </a:p>
          <a:p>
            <a:pPr>
              <a:spcBef>
                <a:spcPct val="0"/>
              </a:spcBef>
            </a:pPr>
            <a:r>
              <a:rPr lang="en-GB" altLang="en-US" sz="1400" dirty="0" smtClean="0">
                <a:solidFill>
                  <a:schemeClr val="bg1"/>
                </a:solidFill>
              </a:rPr>
              <a:t>Languages, Cultures &amp; Societies</a:t>
            </a:r>
            <a:endParaRPr lang="en-GB" altLang="en-US" sz="1400" dirty="0">
              <a:solidFill>
                <a:schemeClr val="bg1"/>
              </a:solidFill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body" sz="half" idx="1"/>
          </p:nvPr>
        </p:nvSpPr>
        <p:spPr>
          <a:xfrm>
            <a:off x="355601" y="1665288"/>
            <a:ext cx="904031" cy="4788048"/>
          </a:xfrm>
        </p:spPr>
        <p:txBody>
          <a:bodyPr vert="vert270">
            <a:normAutofit/>
          </a:bodyPr>
          <a:lstStyle/>
          <a:p>
            <a:pPr marL="0" indent="0" algn="ctr">
              <a:buNone/>
            </a:pPr>
            <a:r>
              <a:rPr lang="en-GB" b="1" dirty="0"/>
              <a:t>Syllabus in a nutshell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403649" y="982177"/>
            <a:ext cx="73831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/>
              <a:t> </a:t>
            </a:r>
            <a:endParaRPr lang="en-GB" b="1" dirty="0" smtClean="0"/>
          </a:p>
          <a:p>
            <a:endParaRPr lang="en-GB" b="1" dirty="0" smtClean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2136730"/>
              </p:ext>
            </p:extLst>
          </p:nvPr>
        </p:nvGraphicFramePr>
        <p:xfrm>
          <a:off x="1122662" y="1552097"/>
          <a:ext cx="7913834" cy="5189272"/>
        </p:xfrm>
        <a:graphic>
          <a:graphicData uri="http://schemas.openxmlformats.org/drawingml/2006/table">
            <a:tbl>
              <a:tblPr/>
              <a:tblGrid>
                <a:gridCol w="2616634"/>
                <a:gridCol w="5297200"/>
              </a:tblGrid>
              <a:tr h="25888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</a:pPr>
                      <a:r>
                        <a:rPr lang="en-GB" sz="700" b="1" kern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Topics</a:t>
                      </a:r>
                    </a:p>
                  </a:txBody>
                  <a:tcPr marL="0" marR="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</a:pPr>
                      <a:r>
                        <a:rPr lang="en-GB" sz="10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Language functions &amp; vocabulary</a:t>
                      </a:r>
                      <a:endParaRPr lang="en-GB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036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33400" algn="l"/>
                        </a:tabLst>
                      </a:pPr>
                      <a:r>
                        <a:rPr lang="en-GB" sz="1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	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 1. Introducing yourself &amp; 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     others  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    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 fontAlgn="base" hangingPunct="0">
                        <a:buFont typeface="Symbol" panose="05050102010706020507" pitchFamily="18" charset="2"/>
                        <a:buChar char=""/>
                      </a:pPr>
                      <a:r>
                        <a:rPr lang="en-GB" sz="1000" dirty="0">
                          <a:effectLst/>
                          <a:latin typeface="Arial" panose="020B0604020202020204" pitchFamily="34" charset="0"/>
                        </a:rPr>
                        <a:t>Give personal details (name, age, occupation,  </a:t>
                      </a:r>
                      <a:r>
                        <a:rPr lang="en-GB" sz="10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marital </a:t>
                      </a:r>
                      <a:r>
                        <a:rPr lang="en-GB" sz="1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status, family…)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 fontAlgn="base" hangingPunct="0">
                        <a:buFont typeface="Symbol" panose="05050102010706020507" pitchFamily="18" charset="2"/>
                        <a:buChar char=""/>
                      </a:pPr>
                      <a:r>
                        <a:rPr lang="en-GB" sz="1000" dirty="0">
                          <a:effectLst/>
                          <a:latin typeface="Arial" panose="020B0604020202020204" pitchFamily="34" charset="0"/>
                        </a:rPr>
                        <a:t>Spell out and understand spellings of names 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342900" lvl="0" indent="-342900" fontAlgn="base" hangingPunct="0">
                        <a:buFont typeface="Symbol" panose="05050102010706020507" pitchFamily="18" charset="2"/>
                        <a:buChar char=""/>
                      </a:pPr>
                      <a:r>
                        <a:rPr lang="en-GB" sz="1000" dirty="0">
                          <a:effectLst/>
                          <a:latin typeface="Arial" panose="020B0604020202020204" pitchFamily="34" charset="0"/>
                        </a:rPr>
                        <a:t>Give a description of oneself and others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342900" lvl="0" indent="-342900" fontAlgn="base" hangingPunct="0">
                        <a:buFont typeface="Symbol" panose="05050102010706020507" pitchFamily="18" charset="2"/>
                        <a:buChar char=""/>
                      </a:pPr>
                      <a:r>
                        <a:rPr lang="en-GB" sz="1000" dirty="0">
                          <a:effectLst/>
                          <a:latin typeface="Arial" panose="020B0604020202020204" pitchFamily="34" charset="0"/>
                        </a:rPr>
                        <a:t>Use appropriate forms of greetings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022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 2. Talking about daily routine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 fontAlgn="base" hangingPunct="0">
                        <a:buFont typeface="Symbol" panose="05050102010706020507" pitchFamily="18" charset="2"/>
                        <a:buChar char=""/>
                      </a:pPr>
                      <a:r>
                        <a:rPr lang="en-GB" sz="1000" dirty="0">
                          <a:effectLst/>
                          <a:latin typeface="Arial" panose="020B0604020202020204" pitchFamily="34" charset="0"/>
                        </a:rPr>
                        <a:t>Understand and tell the time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342900" lvl="0" indent="-342900" fontAlgn="base" hangingPunct="0">
                        <a:buFont typeface="Symbol" panose="05050102010706020507" pitchFamily="18" charset="2"/>
                        <a:buChar char=""/>
                      </a:pPr>
                      <a:r>
                        <a:rPr lang="en-GB" sz="1000" dirty="0">
                          <a:effectLst/>
                          <a:latin typeface="Arial" panose="020B0604020202020204" pitchFamily="34" charset="0"/>
                        </a:rPr>
                        <a:t>Understand and use vocabulary related to a  </a:t>
                      </a:r>
                      <a:r>
                        <a:rPr lang="en-GB" sz="10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typical </a:t>
                      </a:r>
                      <a:r>
                        <a:rPr lang="en-GB" sz="1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day in a surgery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 fontAlgn="base" hangingPunct="0">
                        <a:buFont typeface="Symbol" panose="05050102010706020507" pitchFamily="18" charset="2"/>
                        <a:buChar char=""/>
                      </a:pPr>
                      <a:r>
                        <a:rPr lang="en-GB" sz="1000" dirty="0">
                          <a:effectLst/>
                          <a:latin typeface="Arial" panose="020B0604020202020204" pitchFamily="34" charset="0"/>
                        </a:rPr>
                        <a:t>Talk about a typical day in a surgery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685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 3. Giving and understanding 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      simple instructions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 fontAlgn="base" hangingPunct="0">
                        <a:buFont typeface="Symbol" panose="05050102010706020507" pitchFamily="18" charset="2"/>
                        <a:buChar char=""/>
                      </a:pPr>
                      <a:r>
                        <a:rPr lang="en-GB" sz="1000" dirty="0">
                          <a:effectLst/>
                          <a:latin typeface="Arial" panose="020B0604020202020204" pitchFamily="34" charset="0"/>
                        </a:rPr>
                        <a:t>Understand and give simple instructions related to </a:t>
                      </a:r>
                      <a:r>
                        <a:rPr lang="en-GB" sz="10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everyday </a:t>
                      </a:r>
                      <a:r>
                        <a:rPr lang="en-GB" sz="1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situations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 fontAlgn="base" hangingPunct="0">
                        <a:buFont typeface="Symbol" panose="05050102010706020507" pitchFamily="18" charset="2"/>
                        <a:buChar char=""/>
                      </a:pPr>
                      <a:r>
                        <a:rPr lang="en-GB" sz="1000" dirty="0">
                          <a:effectLst/>
                          <a:latin typeface="Arial" panose="020B0604020202020204" pitchFamily="34" charset="0"/>
                        </a:rPr>
                        <a:t>Understand and give simple instructions to a patient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036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 4. Carrying  out a simple 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     examination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 fontAlgn="base" hangingPunct="0">
                        <a:buFont typeface="Symbol" panose="05050102010706020507" pitchFamily="18" charset="2"/>
                        <a:buChar char=""/>
                      </a:pPr>
                      <a:r>
                        <a:rPr lang="en-GB" sz="1000" dirty="0">
                          <a:effectLst/>
                          <a:latin typeface="Arial" panose="020B0604020202020204" pitchFamily="34" charset="0"/>
                        </a:rPr>
                        <a:t>Ask about and understand symptoms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342900" lvl="0" indent="-342900" fontAlgn="base" hangingPunct="0">
                        <a:buFont typeface="Symbol" panose="05050102010706020507" pitchFamily="18" charset="2"/>
                        <a:buChar char=""/>
                      </a:pPr>
                      <a:r>
                        <a:rPr lang="en-GB" sz="1000" dirty="0">
                          <a:effectLst/>
                          <a:latin typeface="Arial" panose="020B0604020202020204" pitchFamily="34" charset="0"/>
                        </a:rPr>
                        <a:t>Ask about and understand the frequency of symptoms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342900" lvl="0" indent="-342900" fontAlgn="base" hangingPunct="0">
                        <a:buFont typeface="Symbol" panose="05050102010706020507" pitchFamily="18" charset="2"/>
                        <a:buChar char=""/>
                      </a:pPr>
                      <a:r>
                        <a:rPr lang="en-GB" sz="1000" dirty="0">
                          <a:effectLst/>
                          <a:latin typeface="Arial" panose="020B0604020202020204" pitchFamily="34" charset="0"/>
                        </a:rPr>
                        <a:t>Ask about and understand events leading to the </a:t>
                      </a:r>
                      <a:r>
                        <a:rPr lang="en-GB" sz="10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consultation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 fontAlgn="base" hangingPunct="0">
                        <a:buFont typeface="Symbol" panose="05050102010706020507" pitchFamily="18" charset="2"/>
                        <a:buChar char=""/>
                      </a:pPr>
                      <a:r>
                        <a:rPr lang="en-GB" sz="1000" dirty="0">
                          <a:effectLst/>
                          <a:latin typeface="Arial" panose="020B0604020202020204" pitchFamily="34" charset="0"/>
                        </a:rPr>
                        <a:t>Understand body parts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indent="28575"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92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 5. Making a diagnosis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 fontAlgn="base" hangingPunct="0">
                        <a:buFont typeface="Symbol" panose="05050102010706020507" pitchFamily="18" charset="2"/>
                        <a:buChar char=""/>
                      </a:pPr>
                      <a:r>
                        <a:rPr lang="en-GB" sz="1000" dirty="0">
                          <a:effectLst/>
                          <a:latin typeface="Arial" panose="020B0604020202020204" pitchFamily="34" charset="0"/>
                        </a:rPr>
                        <a:t>Understand common illnesses 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342900" lvl="0" indent="-342900" fontAlgn="base" hangingPunct="0">
                        <a:buFont typeface="Symbol" panose="05050102010706020507" pitchFamily="18" charset="2"/>
                        <a:buChar char=""/>
                      </a:pPr>
                      <a:r>
                        <a:rPr lang="en-GB" sz="1000" dirty="0">
                          <a:effectLst/>
                          <a:latin typeface="Arial" panose="020B0604020202020204" pitchFamily="34" charset="0"/>
                        </a:rPr>
                        <a:t>Explain common illnesses 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685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 6. Giving a prescription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 fontAlgn="base" hangingPunct="0">
                        <a:buFont typeface="Symbol" panose="05050102010706020507" pitchFamily="18" charset="2"/>
                        <a:buChar char=""/>
                      </a:pPr>
                      <a:r>
                        <a:rPr lang="en-GB" sz="1000" dirty="0">
                          <a:effectLst/>
                          <a:latin typeface="Arial" panose="020B0604020202020204" pitchFamily="34" charset="0"/>
                        </a:rPr>
                        <a:t>Understand and explain common drugs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342900" lvl="0" indent="-342900" fontAlgn="base" hangingPunct="0">
                        <a:buFont typeface="Symbol" panose="05050102010706020507" pitchFamily="18" charset="2"/>
                        <a:buChar char=""/>
                      </a:pPr>
                      <a:r>
                        <a:rPr lang="en-GB" sz="1000" dirty="0">
                          <a:effectLst/>
                          <a:latin typeface="Arial" panose="020B0604020202020204" pitchFamily="34" charset="0"/>
                        </a:rPr>
                        <a:t>Understand and explain length of treatments </a:t>
                      </a:r>
                      <a:r>
                        <a:rPr lang="en-GB" sz="1000" dirty="0" smtClean="0">
                          <a:effectLst/>
                          <a:latin typeface="Arial" panose="020B0604020202020204" pitchFamily="34" charset="0"/>
                        </a:rPr>
                        <a:t>and </a:t>
                      </a:r>
                      <a:r>
                        <a:rPr lang="en-GB" sz="10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dosage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indent="28575"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368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3"/>
          <p:cNvGrpSpPr>
            <a:grpSpLocks/>
          </p:cNvGrpSpPr>
          <p:nvPr/>
        </p:nvGrpSpPr>
        <p:grpSpPr bwMode="auto">
          <a:xfrm>
            <a:off x="76200" y="76200"/>
            <a:ext cx="8991600" cy="1258888"/>
            <a:chOff x="48" y="48"/>
            <a:chExt cx="5664" cy="793"/>
          </a:xfrm>
          <a:solidFill>
            <a:srgbClr val="285C84"/>
          </a:solidFill>
        </p:grpSpPr>
        <p:sp>
          <p:nvSpPr>
            <p:cNvPr id="10" name="Rectangle 4"/>
            <p:cNvSpPr>
              <a:spLocks noChangeArrowheads="1"/>
            </p:cNvSpPr>
            <p:nvPr/>
          </p:nvSpPr>
          <p:spPr bwMode="ltGray">
            <a:xfrm>
              <a:off x="48" y="48"/>
              <a:ext cx="5664" cy="793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</a:pPr>
              <a:endParaRPr lang="en-US" altLang="en-US" sz="2400">
                <a:solidFill>
                  <a:srgbClr val="8D010F"/>
                </a:solidFill>
                <a:latin typeface="Times" panose="02020603050405020304" pitchFamily="18" charset="0"/>
              </a:endParaRPr>
            </a:p>
          </p:txBody>
        </p:sp>
        <p:pic>
          <p:nvPicPr>
            <p:cNvPr id="11" name="Picture 5" descr="LeedsUniWhite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ltGray">
            <a:xfrm>
              <a:off x="4102" y="278"/>
              <a:ext cx="1433" cy="40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2" name="Text Box 5"/>
          <p:cNvSpPr txBox="1">
            <a:spLocks noChangeArrowheads="1"/>
          </p:cNvSpPr>
          <p:nvPr/>
        </p:nvSpPr>
        <p:spPr bwMode="ltGray">
          <a:xfrm>
            <a:off x="222201" y="492373"/>
            <a:ext cx="4876800" cy="738187"/>
          </a:xfrm>
          <a:prstGeom prst="rect">
            <a:avLst/>
          </a:prstGeom>
          <a:solidFill>
            <a:srgbClr val="285C84"/>
          </a:solidFill>
          <a:ln>
            <a:noFill/>
          </a:ln>
          <a:effectLst/>
        </p:spPr>
        <p:txBody>
          <a:bodyPr lIns="0" tIns="0" rIns="0" bIns="36000" anchor="b"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 sz="2800" dirty="0" smtClean="0">
                <a:solidFill>
                  <a:schemeClr val="bg1"/>
                </a:solidFill>
              </a:rPr>
              <a:t>Languages for All</a:t>
            </a:r>
            <a:endParaRPr lang="en-GB" altLang="en-US" sz="2800" dirty="0">
              <a:solidFill>
                <a:schemeClr val="bg1"/>
              </a:solidFill>
            </a:endParaRPr>
          </a:p>
          <a:p>
            <a:pPr>
              <a:spcBef>
                <a:spcPct val="0"/>
              </a:spcBef>
            </a:pPr>
            <a:r>
              <a:rPr lang="en-GB" altLang="en-US" sz="1400" dirty="0" smtClean="0">
                <a:solidFill>
                  <a:schemeClr val="bg1"/>
                </a:solidFill>
              </a:rPr>
              <a:t>Languages, Cultures &amp; Societies</a:t>
            </a:r>
            <a:endParaRPr lang="en-GB" altLang="en-US" sz="1400" dirty="0">
              <a:solidFill>
                <a:schemeClr val="bg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403649" y="982177"/>
            <a:ext cx="73831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/>
              <a:t> </a:t>
            </a:r>
            <a:endParaRPr lang="en-GB" b="1" dirty="0" smtClean="0"/>
          </a:p>
          <a:p>
            <a:endParaRPr lang="en-GB" b="1" dirty="0" smtClean="0"/>
          </a:p>
        </p:txBody>
      </p:sp>
      <p:pic>
        <p:nvPicPr>
          <p:cNvPr id="13" name="Picture 12" descr="doctor[1]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24274" y="2929161"/>
            <a:ext cx="1066800" cy="138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AutoShape 6"/>
          <p:cNvSpPr>
            <a:spLocks noChangeArrowheads="1"/>
          </p:cNvSpPr>
          <p:nvPr/>
        </p:nvSpPr>
        <p:spPr bwMode="auto">
          <a:xfrm>
            <a:off x="899592" y="1335087"/>
            <a:ext cx="3136901" cy="2526631"/>
          </a:xfrm>
          <a:prstGeom prst="wedgeEllipseCallout">
            <a:avLst>
              <a:gd name="adj1" fmla="val 52132"/>
              <a:gd name="adj2" fmla="val 20696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en-GB" alt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We offer</a:t>
            </a:r>
            <a:r>
              <a:rPr kumimoji="0" lang="en-GB" alt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German beginners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Italian   beginners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Spanish beginners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endParaRPr kumimoji="0" lang="en-GB" altLang="en-US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en-GB" alt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Beginners </a:t>
            </a:r>
            <a:r>
              <a:rPr kumimoji="0" lang="en-GB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= </a:t>
            </a:r>
            <a:r>
              <a:rPr kumimoji="0" lang="en-GB" altLang="en-US" sz="10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no previous knowledge of the language</a:t>
            </a:r>
            <a:r>
              <a:rPr kumimoji="0" lang="en-GB" alt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AutoShape 7"/>
          <p:cNvSpPr>
            <a:spLocks noChangeArrowheads="1"/>
          </p:cNvSpPr>
          <p:nvPr/>
        </p:nvSpPr>
        <p:spPr bwMode="auto">
          <a:xfrm>
            <a:off x="4650069" y="1233948"/>
            <a:ext cx="3886201" cy="1316045"/>
          </a:xfrm>
          <a:prstGeom prst="wedgeEllipseCallout">
            <a:avLst>
              <a:gd name="adj1" fmla="val -41682"/>
              <a:gd name="adj2" fmla="val 80128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en-GB" alt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Who delivers the FL project</a:t>
            </a:r>
            <a:r>
              <a:rPr kumimoji="0" lang="en-GB" alt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es-PE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German  -  Gabriele Zagel-Millmore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es-PE" altLang="en-US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Italian</a:t>
            </a:r>
            <a:r>
              <a:rPr kumimoji="0" lang="es-PE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 -  Patrizia Lavizani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Spanish - Julia Palacios (Co-ordinator)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AutoShape 8"/>
          <p:cNvSpPr>
            <a:spLocks noChangeArrowheads="1"/>
          </p:cNvSpPr>
          <p:nvPr/>
        </p:nvSpPr>
        <p:spPr bwMode="auto">
          <a:xfrm>
            <a:off x="80305" y="4077072"/>
            <a:ext cx="4775473" cy="2436145"/>
          </a:xfrm>
          <a:prstGeom prst="wedgeEllipseCallout">
            <a:avLst>
              <a:gd name="adj1" fmla="val 33578"/>
              <a:gd name="adj2" fmla="val -58588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en-GB" altLang="en-US" sz="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Aims of the project</a:t>
            </a:r>
            <a:r>
              <a:rPr kumimoji="0" lang="en-GB" alt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en-GB" alt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* to develop foreign language acquisition skills in a medical context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en-GB" alt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* to gain awareness of independent language learning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en-GB" alt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*to develop communication skills in the target  language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en-GB" alt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* to develop transferable skills e.g. confidence, team-working, time management,</a:t>
            </a:r>
            <a:r>
              <a:rPr kumimoji="0" lang="en-GB" altLang="en-US" sz="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GB" alt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adaptability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en-GB" alt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* to encourage self-evaluation and critical reflection on your leaning and progress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en-GB" alt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* to explore and develop enterprise and entrepreneurial skills </a:t>
            </a:r>
            <a:endParaRPr kumimoji="0" lang="en-GB" altLang="en-US" sz="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en-GB" alt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" name="AutoShape 10"/>
          <p:cNvSpPr>
            <a:spLocks noChangeArrowheads="1"/>
          </p:cNvSpPr>
          <p:nvPr/>
        </p:nvSpPr>
        <p:spPr bwMode="auto">
          <a:xfrm>
            <a:off x="5162154" y="5085184"/>
            <a:ext cx="3646207" cy="1772816"/>
          </a:xfrm>
          <a:prstGeom prst="wedgeEllipseCallout">
            <a:avLst>
              <a:gd name="adj1" fmla="val -55372"/>
              <a:gd name="adj2" fmla="val -92431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en-GB" alt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Means of Assessment:</a:t>
            </a:r>
            <a:endParaRPr kumimoji="0" lang="en-GB" alt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1"/>
              <a:tabLst/>
            </a:pPr>
            <a:r>
              <a:rPr kumimoji="0" lang="en-GB" alt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Reflective Log </a:t>
            </a:r>
            <a:r>
              <a:rPr kumimoji="0" lang="en-GB" altLang="en-US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– </a:t>
            </a:r>
            <a:r>
              <a:rPr kumimoji="0" lang="en-GB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2000 words (comments on method/strategies used, reflection on what work/didn’t work)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1"/>
              <a:tabLst/>
            </a:pPr>
            <a:endParaRPr kumimoji="0" lang="en-GB" alt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GB" alt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Role Play –</a:t>
            </a:r>
            <a:r>
              <a:rPr kumimoji="0" lang="en-GB" alt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GB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 pairs, recorded in the last lesson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AutoShape 9"/>
          <p:cNvSpPr>
            <a:spLocks noChangeArrowheads="1"/>
          </p:cNvSpPr>
          <p:nvPr/>
        </p:nvSpPr>
        <p:spPr bwMode="auto">
          <a:xfrm>
            <a:off x="5677244" y="2598402"/>
            <a:ext cx="3109569" cy="2391175"/>
          </a:xfrm>
          <a:prstGeom prst="wedgeEllipseCallout">
            <a:avLst>
              <a:gd name="adj1" fmla="val -67090"/>
              <a:gd name="adj2" fmla="val -13008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en-GB" alt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Categories of Assessment: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en-GB" alt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Process </a:t>
            </a:r>
            <a:r>
              <a:rPr kumimoji="0" lang="en-GB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(e.g. time management, punctually, motivation, </a:t>
            </a:r>
            <a:r>
              <a:rPr kumimoji="0" lang="en-GB" altLang="en-US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etc</a:t>
            </a:r>
            <a:r>
              <a:rPr kumimoji="0" lang="en-GB" alt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en-GB" alt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Skills Acquisition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en-GB" alt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Information Gathering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en-GB" alt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Additional Work - (</a:t>
            </a:r>
            <a:r>
              <a:rPr kumimoji="0" lang="en-GB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Role Play)</a:t>
            </a:r>
            <a:endParaRPr kumimoji="0" lang="en-GB" alt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en-GB" alt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Reflective Log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endParaRPr kumimoji="0" lang="en-GB" altLang="en-US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endParaRPr kumimoji="0" lang="en-GB" alt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514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GB"/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body" sz="half" idx="1"/>
          </p:nvPr>
        </p:nvSpPr>
        <p:spPr/>
        <p:txBody>
          <a:bodyPr vert="vert270">
            <a:normAutofit/>
          </a:bodyPr>
          <a:lstStyle/>
          <a:p>
            <a:pPr algn="ctr"/>
            <a:r>
              <a:rPr lang="en-GB" b="1" dirty="0"/>
              <a:t>Acronyms</a:t>
            </a:r>
            <a:endParaRPr lang="en-GB" altLang="en-US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2"/>
          </p:nvPr>
        </p:nvSpPr>
        <p:spPr>
          <a:xfrm>
            <a:off x="1547663" y="1698649"/>
            <a:ext cx="7239149" cy="4646589"/>
          </a:xfrm>
        </p:spPr>
        <p:txBody>
          <a:bodyPr>
            <a:normAutofit/>
          </a:bodyPr>
          <a:lstStyle/>
          <a:p>
            <a:endParaRPr lang="en-GB" sz="2400" b="1" dirty="0" smtClean="0"/>
          </a:p>
          <a:p>
            <a:endParaRPr lang="en-GB" sz="2400" b="1" dirty="0"/>
          </a:p>
          <a:p>
            <a:r>
              <a:rPr lang="en-GB" sz="2400" b="1" dirty="0" smtClean="0"/>
              <a:t>RESS         </a:t>
            </a:r>
            <a:r>
              <a:rPr lang="en-GB" sz="2400" b="1" dirty="0"/>
              <a:t>Research, Evaluation and </a:t>
            </a:r>
            <a:r>
              <a:rPr lang="en-GB" sz="2400" b="1" dirty="0" smtClean="0"/>
              <a:t>Special Studies</a:t>
            </a:r>
          </a:p>
          <a:p>
            <a:endParaRPr lang="en-GB" sz="2400" b="1" dirty="0" smtClean="0"/>
          </a:p>
          <a:p>
            <a:pPr marL="0" indent="0">
              <a:buNone/>
            </a:pPr>
            <a:endParaRPr lang="en-GB" sz="2400" b="1" dirty="0"/>
          </a:p>
          <a:p>
            <a:r>
              <a:rPr lang="en-GB" sz="2400" b="1" dirty="0" smtClean="0"/>
              <a:t>SWB         Students </a:t>
            </a:r>
            <a:r>
              <a:rPr lang="en-GB" sz="2400" b="1" dirty="0"/>
              <a:t>without Borders  </a:t>
            </a:r>
            <a:endParaRPr lang="en-GB" sz="2400" b="1" dirty="0" smtClean="0"/>
          </a:p>
          <a:p>
            <a:endParaRPr lang="en-GB" sz="2400" b="1" dirty="0"/>
          </a:p>
          <a:p>
            <a:pPr marL="0" indent="0">
              <a:buNone/>
            </a:pPr>
            <a:r>
              <a:rPr lang="en-GB" sz="2400" b="1" dirty="0" smtClean="0"/>
              <a:t>      </a:t>
            </a:r>
            <a:endParaRPr lang="en-GB" sz="2400" b="1" dirty="0"/>
          </a:p>
          <a:p>
            <a:r>
              <a:rPr lang="en-GB" sz="2400" b="1" dirty="0" err="1"/>
              <a:t>LfA</a:t>
            </a:r>
            <a:r>
              <a:rPr lang="en-GB" sz="2400" b="1" dirty="0"/>
              <a:t>            </a:t>
            </a:r>
            <a:r>
              <a:rPr lang="en-GB" sz="2400" b="1" dirty="0" smtClean="0"/>
              <a:t>Languages </a:t>
            </a:r>
            <a:r>
              <a:rPr lang="en-GB" sz="2400" b="1" dirty="0"/>
              <a:t>for All</a:t>
            </a:r>
          </a:p>
          <a:p>
            <a:endParaRPr lang="en-GB" dirty="0"/>
          </a:p>
        </p:txBody>
      </p:sp>
      <p:grpSp>
        <p:nvGrpSpPr>
          <p:cNvPr id="8" name="Group 3"/>
          <p:cNvGrpSpPr>
            <a:grpSpLocks/>
          </p:cNvGrpSpPr>
          <p:nvPr/>
        </p:nvGrpSpPr>
        <p:grpSpPr bwMode="auto">
          <a:xfrm>
            <a:off x="76200" y="76200"/>
            <a:ext cx="8991600" cy="1258888"/>
            <a:chOff x="48" y="48"/>
            <a:chExt cx="5664" cy="793"/>
          </a:xfrm>
          <a:solidFill>
            <a:srgbClr val="285C84"/>
          </a:solidFill>
        </p:grpSpPr>
        <p:sp>
          <p:nvSpPr>
            <p:cNvPr id="9" name="Rectangle 4"/>
            <p:cNvSpPr>
              <a:spLocks noChangeArrowheads="1"/>
            </p:cNvSpPr>
            <p:nvPr/>
          </p:nvSpPr>
          <p:spPr bwMode="ltGray">
            <a:xfrm>
              <a:off x="48" y="48"/>
              <a:ext cx="5664" cy="793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</a:pPr>
              <a:endParaRPr lang="en-US" altLang="en-US" sz="2400">
                <a:solidFill>
                  <a:srgbClr val="8D010F"/>
                </a:solidFill>
                <a:latin typeface="Times" panose="02020603050405020304" pitchFamily="18" charset="0"/>
              </a:endParaRPr>
            </a:p>
          </p:txBody>
        </p:sp>
        <p:pic>
          <p:nvPicPr>
            <p:cNvPr id="10" name="Picture 5" descr="LeedsUniWhite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ltGray">
            <a:xfrm>
              <a:off x="4102" y="278"/>
              <a:ext cx="1433" cy="40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1" name="Text Box 5"/>
          <p:cNvSpPr txBox="1">
            <a:spLocks noChangeArrowheads="1"/>
          </p:cNvSpPr>
          <p:nvPr/>
        </p:nvSpPr>
        <p:spPr bwMode="ltGray">
          <a:xfrm>
            <a:off x="222201" y="492373"/>
            <a:ext cx="4876800" cy="738187"/>
          </a:xfrm>
          <a:prstGeom prst="rect">
            <a:avLst/>
          </a:prstGeom>
          <a:solidFill>
            <a:srgbClr val="285C84"/>
          </a:solidFill>
          <a:ln>
            <a:noFill/>
          </a:ln>
          <a:effectLst/>
        </p:spPr>
        <p:txBody>
          <a:bodyPr lIns="0" tIns="0" rIns="0" bIns="36000" anchor="b"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 sz="2800" dirty="0" smtClean="0">
                <a:solidFill>
                  <a:schemeClr val="bg1"/>
                </a:solidFill>
              </a:rPr>
              <a:t>Languages for All</a:t>
            </a:r>
            <a:endParaRPr lang="en-GB" altLang="en-US" sz="2800" dirty="0">
              <a:solidFill>
                <a:schemeClr val="bg1"/>
              </a:solidFill>
            </a:endParaRPr>
          </a:p>
          <a:p>
            <a:pPr>
              <a:spcBef>
                <a:spcPct val="0"/>
              </a:spcBef>
            </a:pPr>
            <a:r>
              <a:rPr lang="en-GB" altLang="en-US" sz="1400" dirty="0" smtClean="0">
                <a:solidFill>
                  <a:schemeClr val="bg1"/>
                </a:solidFill>
              </a:rPr>
              <a:t>Languages, Cultures &amp; Societies</a:t>
            </a:r>
            <a:endParaRPr lang="en-GB" altLang="en-US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2434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3"/>
          <p:cNvGrpSpPr>
            <a:grpSpLocks/>
          </p:cNvGrpSpPr>
          <p:nvPr/>
        </p:nvGrpSpPr>
        <p:grpSpPr bwMode="auto">
          <a:xfrm>
            <a:off x="76200" y="76200"/>
            <a:ext cx="8991600" cy="1258888"/>
            <a:chOff x="48" y="48"/>
            <a:chExt cx="5664" cy="793"/>
          </a:xfrm>
          <a:solidFill>
            <a:srgbClr val="285C84"/>
          </a:solidFill>
        </p:grpSpPr>
        <p:sp>
          <p:nvSpPr>
            <p:cNvPr id="10" name="Rectangle 4"/>
            <p:cNvSpPr>
              <a:spLocks noChangeArrowheads="1"/>
            </p:cNvSpPr>
            <p:nvPr/>
          </p:nvSpPr>
          <p:spPr bwMode="ltGray">
            <a:xfrm>
              <a:off x="48" y="48"/>
              <a:ext cx="5664" cy="793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</a:pPr>
              <a:endParaRPr lang="en-US" altLang="en-US" sz="2400">
                <a:solidFill>
                  <a:srgbClr val="8D010F"/>
                </a:solidFill>
                <a:latin typeface="Times" panose="02020603050405020304" pitchFamily="18" charset="0"/>
              </a:endParaRPr>
            </a:p>
          </p:txBody>
        </p:sp>
        <p:pic>
          <p:nvPicPr>
            <p:cNvPr id="11" name="Picture 5" descr="LeedsUniWhite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ltGray">
            <a:xfrm>
              <a:off x="4102" y="278"/>
              <a:ext cx="1433" cy="40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2" name="Text Box 5"/>
          <p:cNvSpPr txBox="1">
            <a:spLocks noChangeArrowheads="1"/>
          </p:cNvSpPr>
          <p:nvPr/>
        </p:nvSpPr>
        <p:spPr bwMode="ltGray">
          <a:xfrm>
            <a:off x="222201" y="492373"/>
            <a:ext cx="4876800" cy="738187"/>
          </a:xfrm>
          <a:prstGeom prst="rect">
            <a:avLst/>
          </a:prstGeom>
          <a:solidFill>
            <a:srgbClr val="285C84"/>
          </a:solidFill>
          <a:ln>
            <a:noFill/>
          </a:ln>
          <a:effectLst/>
        </p:spPr>
        <p:txBody>
          <a:bodyPr lIns="0" tIns="0" rIns="0" bIns="36000" anchor="b"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 sz="2800" dirty="0" smtClean="0">
                <a:solidFill>
                  <a:schemeClr val="bg1"/>
                </a:solidFill>
              </a:rPr>
              <a:t>Languages for All</a:t>
            </a:r>
            <a:endParaRPr lang="en-GB" altLang="en-US" sz="2800" dirty="0">
              <a:solidFill>
                <a:schemeClr val="bg1"/>
              </a:solidFill>
            </a:endParaRPr>
          </a:p>
          <a:p>
            <a:pPr>
              <a:spcBef>
                <a:spcPct val="0"/>
              </a:spcBef>
            </a:pPr>
            <a:r>
              <a:rPr lang="en-GB" altLang="en-US" sz="1400" dirty="0" smtClean="0">
                <a:solidFill>
                  <a:schemeClr val="bg1"/>
                </a:solidFill>
              </a:rPr>
              <a:t>Languages, Cultures &amp; Societies</a:t>
            </a:r>
            <a:endParaRPr lang="en-GB" altLang="en-US" sz="1400" dirty="0">
              <a:solidFill>
                <a:schemeClr val="bg1"/>
              </a:solidFill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252919" y="1751261"/>
            <a:ext cx="790689" cy="3973759"/>
          </a:xfrm>
          <a:prstGeom prst="rect">
            <a:avLst/>
          </a:prstGeom>
        </p:spPr>
        <p:txBody>
          <a:bodyPr vert="vert270"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b="1" dirty="0" smtClean="0"/>
              <a:t>RESS - Rationale</a:t>
            </a:r>
            <a:endParaRPr lang="en-GB" sz="32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1187624" y="1751261"/>
            <a:ext cx="7488832" cy="38071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en-GB" b="1" dirty="0" smtClean="0"/>
              <a:t>core </a:t>
            </a:r>
            <a:r>
              <a:rPr lang="en-GB" b="1" dirty="0"/>
              <a:t>unit </a:t>
            </a:r>
            <a:endParaRPr lang="en-GB" b="1" dirty="0" smtClean="0"/>
          </a:p>
          <a:p>
            <a:pPr marL="285750" indent="-28575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en-GB" dirty="0" smtClean="0"/>
              <a:t> </a:t>
            </a:r>
            <a:r>
              <a:rPr lang="en-GB" b="1" dirty="0" smtClean="0"/>
              <a:t>opportunity </a:t>
            </a:r>
            <a:r>
              <a:rPr lang="en-GB" b="1" dirty="0"/>
              <a:t>to acquire, develop and apply research and evaluation skills </a:t>
            </a:r>
          </a:p>
          <a:p>
            <a:pPr marL="285750" indent="-28575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en-GB" dirty="0" smtClean="0"/>
              <a:t>allows </a:t>
            </a:r>
            <a:r>
              <a:rPr lang="en-GB" dirty="0"/>
              <a:t>students </a:t>
            </a:r>
            <a:r>
              <a:rPr lang="en-GB" u="sng" dirty="0"/>
              <a:t>choice</a:t>
            </a:r>
            <a:r>
              <a:rPr lang="en-GB" dirty="0"/>
              <a:t> in studying areas of </a:t>
            </a:r>
            <a:r>
              <a:rPr lang="en-GB" b="1" dirty="0"/>
              <a:t>particular interest </a:t>
            </a:r>
            <a:r>
              <a:rPr lang="en-GB" dirty="0"/>
              <a:t>to </a:t>
            </a:r>
            <a:r>
              <a:rPr lang="en-GB" dirty="0" smtClean="0"/>
              <a:t>them </a:t>
            </a:r>
            <a:endParaRPr lang="en-GB" dirty="0"/>
          </a:p>
          <a:p>
            <a:pPr marL="285750" indent="-28575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en-GB" b="1" dirty="0" smtClean="0"/>
              <a:t>opportunity </a:t>
            </a:r>
            <a:r>
              <a:rPr lang="en-GB" b="1" dirty="0"/>
              <a:t>to experience something different </a:t>
            </a:r>
            <a:r>
              <a:rPr lang="en-GB" b="1" dirty="0" smtClean="0"/>
              <a:t>outside of the mainstream medical education</a:t>
            </a:r>
            <a:r>
              <a:rPr lang="en-GB" dirty="0" smtClean="0"/>
              <a:t>– </a:t>
            </a:r>
            <a:r>
              <a:rPr lang="en-GB" dirty="0"/>
              <a:t>either in terms of content or in terms of the environment you learn </a:t>
            </a:r>
            <a:r>
              <a:rPr lang="en-GB" dirty="0" smtClean="0"/>
              <a:t>in</a:t>
            </a:r>
            <a:endParaRPr lang="en-GB" dirty="0"/>
          </a:p>
          <a:p>
            <a:pPr marL="285750" indent="-28575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en-GB" dirty="0" smtClean="0"/>
              <a:t>offers </a:t>
            </a:r>
            <a:r>
              <a:rPr lang="en-GB" dirty="0"/>
              <a:t>a unique opportunity for students to work with peers in year 2 and </a:t>
            </a:r>
            <a:r>
              <a:rPr lang="en-GB" dirty="0" smtClean="0"/>
              <a:t>3                                                                                                             </a:t>
            </a:r>
            <a:endParaRPr lang="en-GB" dirty="0"/>
          </a:p>
          <a:p>
            <a:pPr>
              <a:lnSpc>
                <a:spcPct val="170000"/>
              </a:lnSpc>
            </a:pPr>
            <a:r>
              <a:rPr lang="en-GB" sz="1600" dirty="0"/>
              <a:t>                                                                                                       </a:t>
            </a:r>
            <a:r>
              <a:rPr lang="en-GB" sz="1600" dirty="0" smtClean="0"/>
              <a:t>(</a:t>
            </a:r>
            <a:r>
              <a:rPr lang="en-GB" sz="1600" dirty="0"/>
              <a:t>from: choices booklet)</a:t>
            </a:r>
          </a:p>
        </p:txBody>
      </p:sp>
    </p:spTree>
    <p:extLst>
      <p:ext uri="{BB962C8B-B14F-4D97-AF65-F5344CB8AC3E}">
        <p14:creationId xmlns:p14="http://schemas.microsoft.com/office/powerpoint/2010/main" val="1690877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3"/>
          <p:cNvGrpSpPr>
            <a:grpSpLocks/>
          </p:cNvGrpSpPr>
          <p:nvPr/>
        </p:nvGrpSpPr>
        <p:grpSpPr bwMode="auto">
          <a:xfrm>
            <a:off x="76200" y="76200"/>
            <a:ext cx="8991600" cy="1258888"/>
            <a:chOff x="48" y="48"/>
            <a:chExt cx="5664" cy="793"/>
          </a:xfrm>
          <a:solidFill>
            <a:srgbClr val="285C84"/>
          </a:solidFill>
        </p:grpSpPr>
        <p:sp>
          <p:nvSpPr>
            <p:cNvPr id="10" name="Rectangle 4"/>
            <p:cNvSpPr>
              <a:spLocks noChangeArrowheads="1"/>
            </p:cNvSpPr>
            <p:nvPr/>
          </p:nvSpPr>
          <p:spPr bwMode="ltGray">
            <a:xfrm>
              <a:off x="48" y="48"/>
              <a:ext cx="5664" cy="793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</a:pPr>
              <a:endParaRPr lang="en-US" altLang="en-US" sz="2400">
                <a:solidFill>
                  <a:srgbClr val="8D010F"/>
                </a:solidFill>
                <a:latin typeface="Times" panose="02020603050405020304" pitchFamily="18" charset="0"/>
              </a:endParaRPr>
            </a:p>
          </p:txBody>
        </p:sp>
        <p:pic>
          <p:nvPicPr>
            <p:cNvPr id="11" name="Picture 5" descr="LeedsUniWhite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ltGray">
            <a:xfrm>
              <a:off x="4102" y="278"/>
              <a:ext cx="1433" cy="40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2" name="Text Box 5"/>
          <p:cNvSpPr txBox="1">
            <a:spLocks noChangeArrowheads="1"/>
          </p:cNvSpPr>
          <p:nvPr/>
        </p:nvSpPr>
        <p:spPr bwMode="ltGray">
          <a:xfrm>
            <a:off x="222201" y="492373"/>
            <a:ext cx="4876800" cy="738187"/>
          </a:xfrm>
          <a:prstGeom prst="rect">
            <a:avLst/>
          </a:prstGeom>
          <a:solidFill>
            <a:srgbClr val="285C84"/>
          </a:solidFill>
          <a:ln>
            <a:noFill/>
          </a:ln>
          <a:effectLst/>
        </p:spPr>
        <p:txBody>
          <a:bodyPr lIns="0" tIns="0" rIns="0" bIns="36000" anchor="b"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 sz="2800" dirty="0" smtClean="0">
                <a:solidFill>
                  <a:schemeClr val="bg1"/>
                </a:solidFill>
              </a:rPr>
              <a:t>Languages for All</a:t>
            </a:r>
            <a:endParaRPr lang="en-GB" altLang="en-US" sz="2800" dirty="0">
              <a:solidFill>
                <a:schemeClr val="bg1"/>
              </a:solidFill>
            </a:endParaRPr>
          </a:p>
          <a:p>
            <a:pPr>
              <a:spcBef>
                <a:spcPct val="0"/>
              </a:spcBef>
            </a:pPr>
            <a:r>
              <a:rPr lang="en-GB" altLang="en-US" sz="1400" dirty="0" smtClean="0">
                <a:solidFill>
                  <a:schemeClr val="bg1"/>
                </a:solidFill>
              </a:rPr>
              <a:t>Languages, Cultures &amp; Societies</a:t>
            </a:r>
            <a:endParaRPr lang="en-GB" altLang="en-US" sz="1400" dirty="0">
              <a:solidFill>
                <a:schemeClr val="bg1"/>
              </a:solidFill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body" sz="half" idx="1"/>
          </p:nvPr>
        </p:nvSpPr>
        <p:spPr>
          <a:xfrm>
            <a:off x="355601" y="1665288"/>
            <a:ext cx="904031" cy="4788048"/>
          </a:xfrm>
        </p:spPr>
        <p:txBody>
          <a:bodyPr vert="vert270">
            <a:normAutofit/>
          </a:bodyPr>
          <a:lstStyle/>
          <a:p>
            <a:pPr marL="0" indent="0" algn="ctr">
              <a:buNone/>
            </a:pPr>
            <a:r>
              <a:rPr lang="en-GB" b="1" dirty="0" smtClean="0"/>
              <a:t>RESS -</a:t>
            </a:r>
            <a:r>
              <a:rPr lang="en-GB" b="1" dirty="0" smtClean="0">
                <a:solidFill>
                  <a:schemeClr val="tx1"/>
                </a:solidFill>
              </a:rPr>
              <a:t> </a:t>
            </a:r>
            <a:r>
              <a:rPr lang="en-GB" b="1" dirty="0" smtClean="0"/>
              <a:t>B</a:t>
            </a:r>
            <a:r>
              <a:rPr lang="en-GB" b="1" dirty="0" smtClean="0">
                <a:solidFill>
                  <a:schemeClr val="tx1"/>
                </a:solidFill>
              </a:rPr>
              <a:t>ackground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475656" y="1305342"/>
            <a:ext cx="7592144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dirty="0" smtClean="0"/>
          </a:p>
          <a:p>
            <a:endParaRPr lang="en-GB" dirty="0"/>
          </a:p>
          <a:p>
            <a:r>
              <a:rPr lang="en-GB" dirty="0" smtClean="0"/>
              <a:t>Offered to:</a:t>
            </a:r>
          </a:p>
          <a:p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 Year </a:t>
            </a:r>
            <a:r>
              <a:rPr lang="en-GB" dirty="0"/>
              <a:t>2 and </a:t>
            </a:r>
            <a:r>
              <a:rPr lang="en-GB" dirty="0" smtClean="0"/>
              <a:t>3 students</a:t>
            </a:r>
          </a:p>
          <a:p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Beginners </a:t>
            </a:r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Spanish</a:t>
            </a:r>
            <a:r>
              <a:rPr lang="en-GB" dirty="0"/>
              <a:t>, Italian, </a:t>
            </a:r>
            <a:r>
              <a:rPr lang="en-GB" dirty="0" smtClean="0"/>
              <a:t>French and German (Urdu, Punjabi if demand)</a:t>
            </a:r>
            <a:endParaRPr lang="en-GB" dirty="0"/>
          </a:p>
          <a:p>
            <a:endParaRPr lang="en-GB" dirty="0"/>
          </a:p>
          <a:p>
            <a:r>
              <a:rPr lang="en-GB" dirty="0" smtClean="0"/>
              <a:t> Time scale:</a:t>
            </a:r>
          </a:p>
          <a:p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End semester 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2 </a:t>
            </a:r>
            <a:r>
              <a:rPr lang="en-GB" dirty="0"/>
              <a:t>weeks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3 </a:t>
            </a:r>
            <a:r>
              <a:rPr lang="en-GB" dirty="0"/>
              <a:t>hours per day: 3 days a week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3 </a:t>
            </a:r>
            <a:r>
              <a:rPr lang="en-GB" dirty="0"/>
              <a:t>hours for Role-Play assessment on final Friday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1-2-1 consultations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273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3"/>
          <p:cNvGrpSpPr>
            <a:grpSpLocks/>
          </p:cNvGrpSpPr>
          <p:nvPr/>
        </p:nvGrpSpPr>
        <p:grpSpPr bwMode="auto">
          <a:xfrm>
            <a:off x="76200" y="76200"/>
            <a:ext cx="8991600" cy="1148607"/>
            <a:chOff x="48" y="48"/>
            <a:chExt cx="5664" cy="793"/>
          </a:xfrm>
          <a:solidFill>
            <a:srgbClr val="285C84"/>
          </a:solidFill>
        </p:grpSpPr>
        <p:sp>
          <p:nvSpPr>
            <p:cNvPr id="10" name="Rectangle 4"/>
            <p:cNvSpPr>
              <a:spLocks noChangeArrowheads="1"/>
            </p:cNvSpPr>
            <p:nvPr/>
          </p:nvSpPr>
          <p:spPr bwMode="ltGray">
            <a:xfrm>
              <a:off x="48" y="48"/>
              <a:ext cx="5664" cy="793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</a:pPr>
              <a:endParaRPr lang="en-US" altLang="en-US" sz="2400">
                <a:solidFill>
                  <a:srgbClr val="8D010F"/>
                </a:solidFill>
                <a:latin typeface="Times" panose="02020603050405020304" pitchFamily="18" charset="0"/>
              </a:endParaRPr>
            </a:p>
          </p:txBody>
        </p:sp>
        <p:pic>
          <p:nvPicPr>
            <p:cNvPr id="11" name="Picture 5" descr="LeedsUniWhite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ltGray">
            <a:xfrm>
              <a:off x="4102" y="278"/>
              <a:ext cx="1433" cy="40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2" name="Text Box 5"/>
          <p:cNvSpPr txBox="1">
            <a:spLocks noChangeArrowheads="1"/>
          </p:cNvSpPr>
          <p:nvPr/>
        </p:nvSpPr>
        <p:spPr bwMode="ltGray">
          <a:xfrm>
            <a:off x="222201" y="332657"/>
            <a:ext cx="4876800" cy="704151"/>
          </a:xfrm>
          <a:prstGeom prst="rect">
            <a:avLst/>
          </a:prstGeom>
          <a:solidFill>
            <a:srgbClr val="285C84"/>
          </a:solidFill>
          <a:ln>
            <a:noFill/>
          </a:ln>
          <a:effectLst/>
        </p:spPr>
        <p:txBody>
          <a:bodyPr lIns="0" tIns="0" rIns="0" bIns="36000" anchor="b"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 sz="2800" dirty="0" smtClean="0">
                <a:solidFill>
                  <a:schemeClr val="bg1"/>
                </a:solidFill>
              </a:rPr>
              <a:t>Languages for All</a:t>
            </a:r>
            <a:endParaRPr lang="en-GB" altLang="en-US" sz="2800" dirty="0">
              <a:solidFill>
                <a:schemeClr val="bg1"/>
              </a:solidFill>
            </a:endParaRPr>
          </a:p>
          <a:p>
            <a:pPr>
              <a:spcBef>
                <a:spcPct val="0"/>
              </a:spcBef>
            </a:pPr>
            <a:r>
              <a:rPr lang="en-GB" altLang="en-US" sz="1400" dirty="0" smtClean="0">
                <a:solidFill>
                  <a:schemeClr val="bg1"/>
                </a:solidFill>
              </a:rPr>
              <a:t>Languages, Cultures &amp; Societies</a:t>
            </a:r>
            <a:endParaRPr lang="en-GB" altLang="en-US" sz="1400" dirty="0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55601" y="1665288"/>
            <a:ext cx="1192064" cy="4349750"/>
          </a:xfrm>
        </p:spPr>
        <p:txBody>
          <a:bodyPr vert="vert270"/>
          <a:lstStyle/>
          <a:p>
            <a:pPr marL="0" indent="0" algn="ctr">
              <a:buNone/>
            </a:pPr>
            <a:r>
              <a:rPr lang="en-GB" b="1" dirty="0"/>
              <a:t>Self study </a:t>
            </a:r>
            <a:r>
              <a:rPr lang="en-GB" b="1" dirty="0" smtClean="0"/>
              <a:t>time</a:t>
            </a:r>
            <a:endParaRPr lang="en-GB" b="1" dirty="0"/>
          </a:p>
        </p:txBody>
      </p:sp>
      <p:sp>
        <p:nvSpPr>
          <p:cNvPr id="18" name="Rectangle 2"/>
          <p:cNvSpPr>
            <a:spLocks noChangeArrowheads="1"/>
          </p:cNvSpPr>
          <p:nvPr/>
        </p:nvSpPr>
        <p:spPr bwMode="auto">
          <a:xfrm>
            <a:off x="2392363" y="1547183"/>
            <a:ext cx="11069126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Week 1</a:t>
            </a:r>
            <a:endParaRPr kumimoji="0" lang="en-GB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0064782"/>
              </p:ext>
            </p:extLst>
          </p:nvPr>
        </p:nvGraphicFramePr>
        <p:xfrm>
          <a:off x="1115617" y="1460711"/>
          <a:ext cx="7704854" cy="4920616"/>
        </p:xfrm>
        <a:graphic>
          <a:graphicData uri="http://schemas.openxmlformats.org/drawingml/2006/table">
            <a:tbl>
              <a:tblPr/>
              <a:tblGrid>
                <a:gridCol w="1185362"/>
                <a:gridCol w="3140169"/>
                <a:gridCol w="3379323"/>
              </a:tblGrid>
              <a:tr h="47921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700" b="1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GB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871" marR="458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700" b="1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n-GB" sz="700" b="1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700" b="1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9.00 to 12.00</a:t>
                      </a:r>
                      <a:endParaRPr lang="en-GB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871" marR="458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700" b="1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n-GB" sz="700" b="1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700" b="1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13.00 </a:t>
                      </a:r>
                      <a:r>
                        <a:rPr lang="en-GB" sz="7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to 16.00</a:t>
                      </a:r>
                      <a:endParaRPr lang="en-GB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7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GB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871" marR="458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64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Monday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871" marR="458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b="1" kern="0" dirty="0" smtClean="0">
                          <a:effectLst/>
                          <a:latin typeface="Arial" panose="020B0604020202020204" pitchFamily="34" charset="0"/>
                        </a:rPr>
                        <a:t>TEACHING SESSION</a:t>
                      </a:r>
                      <a:endParaRPr lang="en-GB" sz="1600" b="1" kern="0" dirty="0" smtClean="0"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871" marR="458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SELF-STUDY SESSION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871" marR="458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BC96"/>
                    </a:solidFill>
                  </a:tcPr>
                </a:tc>
              </a:tr>
              <a:tr h="5732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Tuesday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871" marR="458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b="1" kern="0" dirty="0" smtClean="0">
                          <a:effectLst/>
                          <a:latin typeface="Arial" panose="020B0604020202020204" pitchFamily="34" charset="0"/>
                        </a:rPr>
                        <a:t>TEACHING SESSION</a:t>
                      </a:r>
                      <a:endParaRPr lang="en-GB" sz="1600" b="1" kern="0" dirty="0" smtClean="0"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871" marR="458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highlight>
                            <a:srgbClr val="D3D3D3"/>
                          </a:highlight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871" marR="458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</a:tr>
              <a:tr h="11501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Wednesday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871" marR="458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871" marR="458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SELF-STUDY SESSION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871" marR="458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BC96"/>
                    </a:solidFill>
                  </a:tcPr>
                </a:tc>
              </a:tr>
              <a:tr h="7116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Thursday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871" marR="458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b="1" kern="0" dirty="0" smtClean="0">
                          <a:effectLst/>
                          <a:latin typeface="Arial" panose="020B0604020202020204" pitchFamily="34" charset="0"/>
                        </a:rPr>
                        <a:t>TEACHING SESSION</a:t>
                      </a:r>
                      <a:endParaRPr lang="en-GB" sz="1600" b="1" kern="0" dirty="0" smtClean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5871" marR="458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871" marR="458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</a:tr>
              <a:tr h="8598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Friday 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871" marR="458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b="1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871" marR="458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SELF-STUDY </a:t>
                      </a:r>
                      <a:r>
                        <a:rPr lang="en-GB" sz="1600" b="1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SESSION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871" marR="458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BC96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9100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3"/>
          <p:cNvGrpSpPr>
            <a:grpSpLocks/>
          </p:cNvGrpSpPr>
          <p:nvPr/>
        </p:nvGrpSpPr>
        <p:grpSpPr bwMode="auto">
          <a:xfrm>
            <a:off x="76200" y="76200"/>
            <a:ext cx="8991600" cy="1258888"/>
            <a:chOff x="48" y="48"/>
            <a:chExt cx="5664" cy="793"/>
          </a:xfrm>
          <a:solidFill>
            <a:srgbClr val="285C84"/>
          </a:solidFill>
        </p:grpSpPr>
        <p:sp>
          <p:nvSpPr>
            <p:cNvPr id="10" name="Rectangle 4"/>
            <p:cNvSpPr>
              <a:spLocks noChangeArrowheads="1"/>
            </p:cNvSpPr>
            <p:nvPr/>
          </p:nvSpPr>
          <p:spPr bwMode="ltGray">
            <a:xfrm>
              <a:off x="48" y="48"/>
              <a:ext cx="5664" cy="793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</a:pPr>
              <a:endParaRPr lang="en-US" altLang="en-US" sz="2400">
                <a:solidFill>
                  <a:srgbClr val="8D010F"/>
                </a:solidFill>
                <a:latin typeface="Times" panose="02020603050405020304" pitchFamily="18" charset="0"/>
              </a:endParaRPr>
            </a:p>
          </p:txBody>
        </p:sp>
        <p:pic>
          <p:nvPicPr>
            <p:cNvPr id="11" name="Picture 5" descr="LeedsUniWhite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ltGray">
            <a:xfrm>
              <a:off x="4102" y="278"/>
              <a:ext cx="1433" cy="40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2" name="Text Box 5"/>
          <p:cNvSpPr txBox="1">
            <a:spLocks noChangeArrowheads="1"/>
          </p:cNvSpPr>
          <p:nvPr/>
        </p:nvSpPr>
        <p:spPr bwMode="ltGray">
          <a:xfrm>
            <a:off x="222201" y="492373"/>
            <a:ext cx="4876800" cy="738187"/>
          </a:xfrm>
          <a:prstGeom prst="rect">
            <a:avLst/>
          </a:prstGeom>
          <a:solidFill>
            <a:srgbClr val="285C84"/>
          </a:solidFill>
          <a:ln>
            <a:noFill/>
          </a:ln>
          <a:effectLst/>
        </p:spPr>
        <p:txBody>
          <a:bodyPr lIns="0" tIns="0" rIns="0" bIns="36000" anchor="b"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 sz="2800" dirty="0" smtClean="0">
                <a:solidFill>
                  <a:schemeClr val="bg1"/>
                </a:solidFill>
              </a:rPr>
              <a:t>Languages for All</a:t>
            </a:r>
            <a:endParaRPr lang="en-GB" altLang="en-US" sz="2800" dirty="0">
              <a:solidFill>
                <a:schemeClr val="bg1"/>
              </a:solidFill>
            </a:endParaRPr>
          </a:p>
          <a:p>
            <a:pPr>
              <a:spcBef>
                <a:spcPct val="0"/>
              </a:spcBef>
            </a:pPr>
            <a:r>
              <a:rPr lang="en-GB" altLang="en-US" sz="1400" dirty="0" smtClean="0">
                <a:solidFill>
                  <a:schemeClr val="bg1"/>
                </a:solidFill>
              </a:rPr>
              <a:t>Languages, Cultures &amp; Societies</a:t>
            </a:r>
            <a:endParaRPr lang="en-GB" altLang="en-US" sz="1400" dirty="0">
              <a:solidFill>
                <a:schemeClr val="bg1"/>
              </a:solidFill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body" sz="half" idx="1"/>
          </p:nvPr>
        </p:nvSpPr>
        <p:spPr>
          <a:xfrm>
            <a:off x="355601" y="1665288"/>
            <a:ext cx="904031" cy="4788048"/>
          </a:xfrm>
        </p:spPr>
        <p:txBody>
          <a:bodyPr vert="vert270"/>
          <a:lstStyle/>
          <a:p>
            <a:pPr marL="0" indent="0" algn="ctr">
              <a:buNone/>
            </a:pPr>
            <a:r>
              <a:rPr lang="en-GB" b="1" dirty="0"/>
              <a:t> Assessment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475656" y="1305343"/>
            <a:ext cx="759214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2123728" y="1305343"/>
            <a:ext cx="5472607" cy="4468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90000"/>
              </a:lnSpc>
              <a:spcBef>
                <a:spcPts val="1200"/>
              </a:spcBef>
              <a:buClr>
                <a:srgbClr val="40BAD2"/>
              </a:buClr>
            </a:pPr>
            <a:endParaRPr lang="en-GB" sz="3600" b="1" dirty="0" smtClean="0">
              <a:solidFill>
                <a:srgbClr val="0070C0"/>
              </a:solidFill>
              <a:latin typeface="Corbel" panose="020B0503020204020204"/>
            </a:endParaRPr>
          </a:p>
          <a:p>
            <a:pPr lvl="0">
              <a:lnSpc>
                <a:spcPct val="90000"/>
              </a:lnSpc>
              <a:spcBef>
                <a:spcPts val="1200"/>
              </a:spcBef>
              <a:buClr>
                <a:srgbClr val="40BAD2"/>
              </a:buClr>
            </a:pPr>
            <a:r>
              <a:rPr lang="en-GB" sz="3600" b="1" dirty="0" smtClean="0">
                <a:solidFill>
                  <a:srgbClr val="0070C0"/>
                </a:solidFill>
                <a:latin typeface="Corbel" panose="020B0503020204020204"/>
              </a:rPr>
              <a:t>Reflective Log</a:t>
            </a:r>
          </a:p>
          <a:p>
            <a:pPr lvl="0">
              <a:lnSpc>
                <a:spcPct val="90000"/>
              </a:lnSpc>
              <a:spcBef>
                <a:spcPts val="1200"/>
              </a:spcBef>
              <a:buClr>
                <a:srgbClr val="40BAD2"/>
              </a:buClr>
            </a:pPr>
            <a:endParaRPr lang="en-GB" b="1" dirty="0" smtClean="0">
              <a:solidFill>
                <a:srgbClr val="0070C0"/>
              </a:solidFill>
              <a:latin typeface="Corbel" panose="020B0503020204020204"/>
            </a:endParaRPr>
          </a:p>
          <a:p>
            <a:pPr lvl="0">
              <a:lnSpc>
                <a:spcPct val="90000"/>
              </a:lnSpc>
              <a:spcBef>
                <a:spcPts val="1200"/>
              </a:spcBef>
              <a:buClr>
                <a:srgbClr val="40BAD2"/>
              </a:buClr>
            </a:pPr>
            <a:endParaRPr lang="en-GB" b="1" dirty="0" smtClean="0">
              <a:solidFill>
                <a:srgbClr val="0070C0"/>
              </a:solidFill>
              <a:latin typeface="Corbel" panose="020B0503020204020204"/>
            </a:endParaRPr>
          </a:p>
          <a:p>
            <a:pPr lvl="0">
              <a:lnSpc>
                <a:spcPct val="90000"/>
              </a:lnSpc>
              <a:spcBef>
                <a:spcPts val="1200"/>
              </a:spcBef>
              <a:buClr>
                <a:srgbClr val="40BAD2"/>
              </a:buClr>
            </a:pPr>
            <a:endParaRPr lang="en-GB" b="1" dirty="0" smtClean="0">
              <a:solidFill>
                <a:srgbClr val="0070C0"/>
              </a:solidFill>
              <a:latin typeface="Corbel" panose="020B0503020204020204"/>
            </a:endParaRPr>
          </a:p>
          <a:p>
            <a:pPr marL="285750" lvl="0" indent="-285750">
              <a:lnSpc>
                <a:spcPct val="90000"/>
              </a:lnSpc>
              <a:spcBef>
                <a:spcPts val="1200"/>
              </a:spcBef>
              <a:buClr>
                <a:srgbClr val="40BAD2"/>
              </a:buClr>
              <a:buFont typeface="Arial" panose="020B0604020202020204" pitchFamily="34" charset="0"/>
              <a:buChar char="•"/>
            </a:pPr>
            <a:r>
              <a:rPr lang="en-GB" b="1" dirty="0" smtClean="0">
                <a:solidFill>
                  <a:srgbClr val="0070C0"/>
                </a:solidFill>
                <a:latin typeface="Corbel" panose="020B0503020204020204"/>
              </a:rPr>
              <a:t>2000 	+/- 10% words</a:t>
            </a:r>
          </a:p>
          <a:p>
            <a:pPr marL="285750" lvl="0" indent="-285750">
              <a:lnSpc>
                <a:spcPct val="90000"/>
              </a:lnSpc>
              <a:spcBef>
                <a:spcPts val="1200"/>
              </a:spcBef>
              <a:buClr>
                <a:srgbClr val="40BAD2"/>
              </a:buClr>
              <a:buFont typeface="Arial" panose="020B0604020202020204" pitchFamily="34" charset="0"/>
              <a:buChar char="•"/>
            </a:pPr>
            <a:r>
              <a:rPr lang="en-GB" b="1" dirty="0">
                <a:solidFill>
                  <a:srgbClr val="0070C0"/>
                </a:solidFill>
                <a:latin typeface="Corbel" panose="020B0503020204020204"/>
              </a:rPr>
              <a:t>n</a:t>
            </a:r>
            <a:r>
              <a:rPr lang="en-GB" b="1" dirty="0" smtClean="0">
                <a:solidFill>
                  <a:srgbClr val="0070C0"/>
                </a:solidFill>
                <a:latin typeface="Corbel" panose="020B0503020204020204"/>
              </a:rPr>
              <a:t>ot a </a:t>
            </a:r>
            <a:r>
              <a:rPr lang="en-GB" b="1" dirty="0">
                <a:solidFill>
                  <a:srgbClr val="0070C0"/>
                </a:solidFill>
                <a:latin typeface="Corbel" panose="020B0503020204020204"/>
              </a:rPr>
              <a:t> </a:t>
            </a:r>
            <a:r>
              <a:rPr lang="en-GB" b="1" dirty="0" smtClean="0">
                <a:solidFill>
                  <a:srgbClr val="0070C0"/>
                </a:solidFill>
                <a:latin typeface="Corbel" panose="020B0503020204020204"/>
              </a:rPr>
              <a:t>list of events</a:t>
            </a:r>
          </a:p>
          <a:p>
            <a:pPr marL="285750" lvl="0" indent="-285750">
              <a:lnSpc>
                <a:spcPct val="90000"/>
              </a:lnSpc>
              <a:spcBef>
                <a:spcPts val="1200"/>
              </a:spcBef>
              <a:buClr>
                <a:srgbClr val="40BAD2"/>
              </a:buClr>
              <a:buFont typeface="Arial" panose="020B0604020202020204" pitchFamily="34" charset="0"/>
              <a:buChar char="•"/>
            </a:pPr>
            <a:r>
              <a:rPr lang="en-GB" b="1" dirty="0" smtClean="0">
                <a:solidFill>
                  <a:srgbClr val="0070C0"/>
                </a:solidFill>
                <a:latin typeface="Corbel" panose="020B0503020204020204"/>
              </a:rPr>
              <a:t>Learning outcomes</a:t>
            </a:r>
          </a:p>
          <a:p>
            <a:pPr marL="285750" lvl="0" indent="-285750">
              <a:lnSpc>
                <a:spcPct val="90000"/>
              </a:lnSpc>
              <a:spcBef>
                <a:spcPts val="1200"/>
              </a:spcBef>
              <a:buClr>
                <a:srgbClr val="40BAD2"/>
              </a:buClr>
              <a:buFont typeface="Arial" panose="020B0604020202020204" pitchFamily="34" charset="0"/>
              <a:buChar char="•"/>
            </a:pPr>
            <a:r>
              <a:rPr lang="en-GB" b="1" dirty="0" smtClean="0">
                <a:solidFill>
                  <a:srgbClr val="0070C0"/>
                </a:solidFill>
                <a:latin typeface="Corbel" panose="020B0503020204020204"/>
              </a:rPr>
              <a:t>5 components assessed</a:t>
            </a:r>
            <a:endParaRPr lang="en-GB" b="1" dirty="0">
              <a:solidFill>
                <a:srgbClr val="0070C0"/>
              </a:solidFill>
              <a:latin typeface="Corbel" panose="020B0503020204020204"/>
            </a:endParaRPr>
          </a:p>
          <a:p>
            <a:pPr lvl="0">
              <a:lnSpc>
                <a:spcPct val="90000"/>
              </a:lnSpc>
              <a:spcBef>
                <a:spcPts val="1200"/>
              </a:spcBef>
              <a:buClr>
                <a:srgbClr val="40BAD2"/>
              </a:buClr>
            </a:pPr>
            <a:endParaRPr lang="en-GB" b="1" dirty="0">
              <a:solidFill>
                <a:srgbClr val="0070C0"/>
              </a:solidFill>
              <a:latin typeface="Corbel" panose="020B0503020204020204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7" y="3068960"/>
            <a:ext cx="3350716" cy="29545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7635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3"/>
          <p:cNvGrpSpPr>
            <a:grpSpLocks/>
          </p:cNvGrpSpPr>
          <p:nvPr/>
        </p:nvGrpSpPr>
        <p:grpSpPr bwMode="auto">
          <a:xfrm>
            <a:off x="76200" y="76200"/>
            <a:ext cx="8991600" cy="1258888"/>
            <a:chOff x="48" y="48"/>
            <a:chExt cx="5664" cy="793"/>
          </a:xfrm>
          <a:solidFill>
            <a:srgbClr val="285C84"/>
          </a:solidFill>
        </p:grpSpPr>
        <p:sp>
          <p:nvSpPr>
            <p:cNvPr id="10" name="Rectangle 4"/>
            <p:cNvSpPr>
              <a:spLocks noChangeArrowheads="1"/>
            </p:cNvSpPr>
            <p:nvPr/>
          </p:nvSpPr>
          <p:spPr bwMode="ltGray">
            <a:xfrm>
              <a:off x="48" y="48"/>
              <a:ext cx="5664" cy="793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</a:pPr>
              <a:endParaRPr lang="en-US" altLang="en-US" sz="2400">
                <a:solidFill>
                  <a:srgbClr val="8D010F"/>
                </a:solidFill>
                <a:latin typeface="Times" panose="02020603050405020304" pitchFamily="18" charset="0"/>
              </a:endParaRPr>
            </a:p>
          </p:txBody>
        </p:sp>
        <p:pic>
          <p:nvPicPr>
            <p:cNvPr id="11" name="Picture 5" descr="LeedsUniWhite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ltGray">
            <a:xfrm>
              <a:off x="4102" y="278"/>
              <a:ext cx="1433" cy="40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2" name="Text Box 5"/>
          <p:cNvSpPr txBox="1">
            <a:spLocks noChangeArrowheads="1"/>
          </p:cNvSpPr>
          <p:nvPr/>
        </p:nvSpPr>
        <p:spPr bwMode="ltGray">
          <a:xfrm>
            <a:off x="222201" y="492373"/>
            <a:ext cx="4876800" cy="738187"/>
          </a:xfrm>
          <a:prstGeom prst="rect">
            <a:avLst/>
          </a:prstGeom>
          <a:solidFill>
            <a:srgbClr val="285C84"/>
          </a:solidFill>
          <a:ln>
            <a:noFill/>
          </a:ln>
          <a:effectLst/>
        </p:spPr>
        <p:txBody>
          <a:bodyPr lIns="0" tIns="0" rIns="0" bIns="36000" anchor="b"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 sz="2800" dirty="0" smtClean="0">
                <a:solidFill>
                  <a:schemeClr val="bg1"/>
                </a:solidFill>
              </a:rPr>
              <a:t>Languages for All</a:t>
            </a:r>
            <a:endParaRPr lang="en-GB" altLang="en-US" sz="2800" dirty="0">
              <a:solidFill>
                <a:schemeClr val="bg1"/>
              </a:solidFill>
            </a:endParaRPr>
          </a:p>
          <a:p>
            <a:pPr>
              <a:spcBef>
                <a:spcPct val="0"/>
              </a:spcBef>
            </a:pPr>
            <a:r>
              <a:rPr lang="en-GB" altLang="en-US" sz="1400" dirty="0" smtClean="0">
                <a:solidFill>
                  <a:schemeClr val="bg1"/>
                </a:solidFill>
              </a:rPr>
              <a:t>Languages, Cultures &amp; Societies</a:t>
            </a:r>
            <a:endParaRPr lang="en-GB" altLang="en-US" sz="1400" dirty="0">
              <a:solidFill>
                <a:schemeClr val="bg1"/>
              </a:solidFill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body" sz="half" idx="1"/>
          </p:nvPr>
        </p:nvSpPr>
        <p:spPr>
          <a:xfrm>
            <a:off x="355601" y="1665288"/>
            <a:ext cx="1120055" cy="4788048"/>
          </a:xfrm>
        </p:spPr>
        <p:txBody>
          <a:bodyPr vert="vert270">
            <a:normAutofit fontScale="62500" lnSpcReduction="20000"/>
          </a:bodyPr>
          <a:lstStyle/>
          <a:p>
            <a:pPr marL="0" indent="0" algn="ctr">
              <a:buNone/>
            </a:pPr>
            <a:r>
              <a:rPr lang="en-GB" b="1" dirty="0" smtClean="0">
                <a:solidFill>
                  <a:schemeClr val="tx1"/>
                </a:solidFill>
              </a:rPr>
              <a:t> </a:t>
            </a:r>
            <a:r>
              <a:rPr lang="en-GB" sz="5800" b="1" spc="-60" dirty="0">
                <a:solidFill>
                  <a:srgbClr val="000000"/>
                </a:solidFill>
                <a:latin typeface="Corbel" panose="020B0503020204020204"/>
                <a:ea typeface="+mj-ea"/>
                <a:cs typeface="+mj-cs"/>
              </a:rPr>
              <a:t>Grading Criteria </a:t>
            </a:r>
            <a:r>
              <a:rPr lang="en-GB" sz="5100" b="1" spc="-60" dirty="0">
                <a:solidFill>
                  <a:srgbClr val="000000"/>
                </a:solidFill>
                <a:latin typeface="Corbel" panose="020B0503020204020204"/>
                <a:ea typeface="+mj-ea"/>
                <a:cs typeface="+mj-cs"/>
              </a:rPr>
              <a:t/>
            </a:r>
            <a:br>
              <a:rPr lang="en-GB" sz="5100" b="1" spc="-60" dirty="0">
                <a:solidFill>
                  <a:srgbClr val="000000"/>
                </a:solidFill>
                <a:latin typeface="Corbel" panose="020B0503020204020204"/>
                <a:ea typeface="+mj-ea"/>
                <a:cs typeface="+mj-cs"/>
              </a:rPr>
            </a:br>
            <a:r>
              <a:rPr lang="en-GB" sz="5100" b="1" spc="-60" dirty="0" smtClean="0">
                <a:solidFill>
                  <a:srgbClr val="000000"/>
                </a:solidFill>
                <a:latin typeface="Corbel" panose="020B0503020204020204"/>
                <a:ea typeface="+mj-ea"/>
                <a:cs typeface="+mj-cs"/>
              </a:rPr>
              <a:t> </a:t>
            </a:r>
            <a:r>
              <a:rPr lang="en-GB" sz="2600" b="1" spc="-60" dirty="0" smtClean="0">
                <a:latin typeface="Corbel" panose="020B0503020204020204"/>
                <a:ea typeface="+mj-ea"/>
                <a:cs typeface="+mj-cs"/>
              </a:rPr>
              <a:t>Components</a:t>
            </a:r>
            <a:endParaRPr lang="en-GB" sz="2600" b="1" dirty="0"/>
          </a:p>
        </p:txBody>
      </p:sp>
      <p:sp>
        <p:nvSpPr>
          <p:cNvPr id="2" name="Rectangle 1"/>
          <p:cNvSpPr/>
          <p:nvPr/>
        </p:nvSpPr>
        <p:spPr>
          <a:xfrm>
            <a:off x="1475656" y="1305342"/>
            <a:ext cx="75921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754313" y="1567190"/>
            <a:ext cx="29046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 </a:t>
            </a:r>
            <a:endParaRPr kumimoji="0" lang="en-GB" alt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581825"/>
              </p:ext>
            </p:extLst>
          </p:nvPr>
        </p:nvGraphicFramePr>
        <p:xfrm>
          <a:off x="1475655" y="1446879"/>
          <a:ext cx="7668345" cy="53553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668345"/>
              </a:tblGrid>
              <a:tr h="11785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600" b="1" dirty="0" smtClean="0">
                          <a:solidFill>
                            <a:schemeClr val="tx1"/>
                          </a:solidFill>
                          <a:effectLst/>
                        </a:rPr>
                        <a:t>Progress</a:t>
                      </a: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</a:rPr>
                        <a:t>Organisation, time management, punctuality, willingness to learn new skills, initiative, enthusiasm in project, motivation</a:t>
                      </a: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253" marR="68253" marT="0" marB="0"/>
                </a:tc>
              </a:tr>
              <a:tr h="7800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</a:rPr>
                        <a:t>Skills Acquisition</a:t>
                      </a: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</a:rPr>
                        <a:t>Degree of success in acquiring new skills or </a:t>
                      </a: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</a:rPr>
                        <a:t>developing </a:t>
                      </a: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</a:rPr>
                        <a:t>established skills</a:t>
                      </a: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253" marR="68253" marT="0" marB="0"/>
                </a:tc>
              </a:tr>
              <a:tr h="9385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</a:rPr>
                        <a:t>Information Gathering / Interpretation</a:t>
                      </a: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</a:rPr>
                        <a:t>Locating and extracting information, evaluating information/data, validity of </a:t>
                      </a: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</a:rPr>
                        <a:t>conclusions</a:t>
                      </a: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253" marR="68253" marT="0" marB="0"/>
                </a:tc>
              </a:tr>
              <a:tr h="9154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</a:rPr>
                        <a:t>Additional Work</a:t>
                      </a: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</a:rPr>
                        <a:t>The role-play (clarity/correctness/standard</a:t>
                      </a: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253" marR="68253" marT="0" marB="0"/>
                </a:tc>
              </a:tr>
              <a:tr h="11785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</a:rPr>
                        <a:t>Reflective Log</a:t>
                      </a: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</a:rPr>
                        <a:t>Self-reflections, evidence of critical thinking, innovative ideas, understands &amp; makes explicit awareness of enterprise &amp; entrepreneurial </a:t>
                      </a:r>
                      <a:r>
                        <a:rPr lang="en-GB" sz="1600" b="0" dirty="0" smtClean="0">
                          <a:solidFill>
                            <a:schemeClr val="tx1"/>
                          </a:solidFill>
                          <a:effectLst/>
                        </a:rPr>
                        <a:t>skill</a:t>
                      </a:r>
                      <a:endParaRPr lang="en-GB" sz="1600" b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253" marR="68253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5463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3"/>
          <p:cNvGrpSpPr>
            <a:grpSpLocks/>
          </p:cNvGrpSpPr>
          <p:nvPr/>
        </p:nvGrpSpPr>
        <p:grpSpPr bwMode="auto">
          <a:xfrm>
            <a:off x="76200" y="76200"/>
            <a:ext cx="8991600" cy="1258888"/>
            <a:chOff x="48" y="48"/>
            <a:chExt cx="5664" cy="793"/>
          </a:xfrm>
          <a:solidFill>
            <a:srgbClr val="285C84"/>
          </a:solidFill>
        </p:grpSpPr>
        <p:sp>
          <p:nvSpPr>
            <p:cNvPr id="10" name="Rectangle 4"/>
            <p:cNvSpPr>
              <a:spLocks noChangeArrowheads="1"/>
            </p:cNvSpPr>
            <p:nvPr/>
          </p:nvSpPr>
          <p:spPr bwMode="ltGray">
            <a:xfrm>
              <a:off x="48" y="48"/>
              <a:ext cx="5664" cy="793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</a:pPr>
              <a:endParaRPr lang="en-US" altLang="en-US" sz="2400">
                <a:solidFill>
                  <a:srgbClr val="8D010F"/>
                </a:solidFill>
                <a:latin typeface="Times" panose="02020603050405020304" pitchFamily="18" charset="0"/>
              </a:endParaRPr>
            </a:p>
          </p:txBody>
        </p:sp>
        <p:pic>
          <p:nvPicPr>
            <p:cNvPr id="11" name="Picture 5" descr="LeedsUniWhite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ltGray">
            <a:xfrm>
              <a:off x="4102" y="278"/>
              <a:ext cx="1433" cy="40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2" name="Text Box 5"/>
          <p:cNvSpPr txBox="1">
            <a:spLocks noChangeArrowheads="1"/>
          </p:cNvSpPr>
          <p:nvPr/>
        </p:nvSpPr>
        <p:spPr bwMode="ltGray">
          <a:xfrm>
            <a:off x="222201" y="492373"/>
            <a:ext cx="4876800" cy="738187"/>
          </a:xfrm>
          <a:prstGeom prst="rect">
            <a:avLst/>
          </a:prstGeom>
          <a:solidFill>
            <a:srgbClr val="285C84"/>
          </a:solidFill>
          <a:ln>
            <a:noFill/>
          </a:ln>
          <a:effectLst/>
        </p:spPr>
        <p:txBody>
          <a:bodyPr lIns="0" tIns="0" rIns="0" bIns="36000" anchor="b"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 sz="2800" dirty="0" smtClean="0">
                <a:solidFill>
                  <a:schemeClr val="bg1"/>
                </a:solidFill>
              </a:rPr>
              <a:t>Languages for All</a:t>
            </a:r>
            <a:endParaRPr lang="en-GB" altLang="en-US" sz="2800" dirty="0">
              <a:solidFill>
                <a:schemeClr val="bg1"/>
              </a:solidFill>
            </a:endParaRPr>
          </a:p>
          <a:p>
            <a:pPr>
              <a:spcBef>
                <a:spcPct val="0"/>
              </a:spcBef>
            </a:pPr>
            <a:r>
              <a:rPr lang="en-GB" altLang="en-US" sz="1400" dirty="0" smtClean="0">
                <a:solidFill>
                  <a:schemeClr val="bg1"/>
                </a:solidFill>
              </a:rPr>
              <a:t>Languages, Cultures &amp; Societies</a:t>
            </a:r>
            <a:endParaRPr lang="en-GB" altLang="en-US" sz="1400" dirty="0">
              <a:solidFill>
                <a:schemeClr val="bg1"/>
              </a:solidFill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body" sz="half" idx="1"/>
          </p:nvPr>
        </p:nvSpPr>
        <p:spPr>
          <a:xfrm>
            <a:off x="355601" y="1665288"/>
            <a:ext cx="904031" cy="4788048"/>
          </a:xfrm>
        </p:spPr>
        <p:txBody>
          <a:bodyPr vert="vert270"/>
          <a:lstStyle/>
          <a:p>
            <a:pPr marL="0" indent="0" algn="ctr">
              <a:buNone/>
            </a:pPr>
            <a:r>
              <a:rPr lang="en-GB" b="1" dirty="0" smtClean="0">
                <a:solidFill>
                  <a:schemeClr val="tx1"/>
                </a:solidFill>
              </a:rPr>
              <a:t> </a:t>
            </a:r>
            <a:r>
              <a:rPr lang="en-GB" b="1" dirty="0"/>
              <a:t> EE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403649" y="982177"/>
            <a:ext cx="73831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/>
              <a:t> </a:t>
            </a:r>
            <a:endParaRPr lang="en-GB" b="1" dirty="0" smtClean="0"/>
          </a:p>
          <a:p>
            <a:endParaRPr lang="en-GB" b="1" dirty="0" smtClean="0"/>
          </a:p>
        </p:txBody>
      </p:sp>
      <p:sp>
        <p:nvSpPr>
          <p:cNvPr id="4" name="Rectangle 3"/>
          <p:cNvSpPr/>
          <p:nvPr/>
        </p:nvSpPr>
        <p:spPr>
          <a:xfrm>
            <a:off x="1259631" y="1443841"/>
            <a:ext cx="7527181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b="1" dirty="0" smtClean="0"/>
          </a:p>
          <a:p>
            <a:endParaRPr lang="en-GB" sz="2800" b="1" dirty="0"/>
          </a:p>
          <a:p>
            <a:r>
              <a:rPr lang="en-GB" sz="2400" b="1" dirty="0" smtClean="0"/>
              <a:t>Enterprise</a:t>
            </a:r>
            <a:r>
              <a:rPr lang="en-GB" sz="2400" b="1" dirty="0"/>
              <a:t>: </a:t>
            </a:r>
            <a:endParaRPr lang="en-GB" sz="2400" b="1" dirty="0" smtClean="0"/>
          </a:p>
          <a:p>
            <a:endParaRPr lang="en-GB" sz="2400" b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/>
              <a:t>having </a:t>
            </a:r>
            <a:r>
              <a:rPr lang="en-GB" sz="2400" dirty="0"/>
              <a:t>an idea and taking advantage of the </a:t>
            </a:r>
          </a:p>
          <a:p>
            <a:r>
              <a:rPr lang="en-GB" sz="2400" dirty="0"/>
              <a:t>     </a:t>
            </a:r>
            <a:r>
              <a:rPr lang="en-GB" sz="2400" dirty="0" smtClean="0"/>
              <a:t>opportunities </a:t>
            </a:r>
            <a:r>
              <a:rPr lang="en-GB" sz="2400" dirty="0"/>
              <a:t>to make things happen </a:t>
            </a:r>
          </a:p>
          <a:p>
            <a:endParaRPr lang="en-GB" sz="2400" dirty="0"/>
          </a:p>
          <a:p>
            <a:endParaRPr lang="en-GB" sz="2400" dirty="0"/>
          </a:p>
          <a:p>
            <a:r>
              <a:rPr lang="en-GB" sz="2400" b="1" dirty="0"/>
              <a:t>Entrepreneurship: </a:t>
            </a:r>
            <a:endParaRPr lang="en-GB" sz="2400" b="1" dirty="0" smtClean="0"/>
          </a:p>
          <a:p>
            <a:endParaRPr lang="en-GB" sz="24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/>
              <a:t>taking </a:t>
            </a:r>
            <a:r>
              <a:rPr lang="en-GB" sz="2400" dirty="0"/>
              <a:t>initiative, seizing opportunities, </a:t>
            </a:r>
          </a:p>
          <a:p>
            <a:r>
              <a:rPr lang="en-GB" sz="2400" dirty="0"/>
              <a:t>     </a:t>
            </a:r>
            <a:r>
              <a:rPr lang="en-GB" sz="2400" dirty="0" smtClean="0"/>
              <a:t>creativity</a:t>
            </a:r>
            <a:r>
              <a:rPr lang="en-GB" sz="2400" dirty="0"/>
              <a:t>, interest and </a:t>
            </a:r>
            <a:r>
              <a:rPr lang="en-GB" sz="2400" dirty="0" smtClean="0"/>
              <a:t>enthusiasm</a:t>
            </a:r>
          </a:p>
          <a:p>
            <a:endParaRPr lang="en-GB" sz="2400" dirty="0"/>
          </a:p>
          <a:p>
            <a:r>
              <a:rPr lang="en-GB" b="1" u="sng" dirty="0">
                <a:hlinkClick r:id="rId4"/>
              </a:rPr>
              <a:t>http://</a:t>
            </a:r>
            <a:r>
              <a:rPr lang="en-GB" b="1" u="sng" dirty="0" smtClean="0">
                <a:hlinkClick r:id="rId4"/>
              </a:rPr>
              <a:t>ncee.org.uk/wp-content/uploads/2014/06/ISBE_Report.pdf</a:t>
            </a:r>
            <a:endParaRPr lang="en-GB" b="1" u="sng" dirty="0" smtClean="0"/>
          </a:p>
          <a:p>
            <a:endParaRPr lang="en-GB" dirty="0"/>
          </a:p>
          <a:p>
            <a:r>
              <a:rPr lang="en-GB" sz="1200" dirty="0"/>
              <a:t>   </a:t>
            </a:r>
          </a:p>
          <a:p>
            <a:r>
              <a:rPr lang="en-GB" sz="1200" dirty="0"/>
              <a:t>                                                                                                                                  (from: Choices Booklet)</a:t>
            </a:r>
          </a:p>
        </p:txBody>
      </p:sp>
    </p:spTree>
    <p:extLst>
      <p:ext uri="{BB962C8B-B14F-4D97-AF65-F5344CB8AC3E}">
        <p14:creationId xmlns:p14="http://schemas.microsoft.com/office/powerpoint/2010/main" val="3065563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3"/>
          <p:cNvGrpSpPr>
            <a:grpSpLocks/>
          </p:cNvGrpSpPr>
          <p:nvPr/>
        </p:nvGrpSpPr>
        <p:grpSpPr bwMode="auto">
          <a:xfrm>
            <a:off x="76200" y="76200"/>
            <a:ext cx="8991600" cy="1258888"/>
            <a:chOff x="48" y="48"/>
            <a:chExt cx="5664" cy="793"/>
          </a:xfrm>
          <a:solidFill>
            <a:srgbClr val="285C84"/>
          </a:solidFill>
        </p:grpSpPr>
        <p:sp>
          <p:nvSpPr>
            <p:cNvPr id="10" name="Rectangle 4"/>
            <p:cNvSpPr>
              <a:spLocks noChangeArrowheads="1"/>
            </p:cNvSpPr>
            <p:nvPr/>
          </p:nvSpPr>
          <p:spPr bwMode="ltGray">
            <a:xfrm>
              <a:off x="48" y="48"/>
              <a:ext cx="5664" cy="793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</a:pPr>
              <a:endParaRPr lang="en-US" altLang="en-US" sz="2400">
                <a:solidFill>
                  <a:srgbClr val="8D010F"/>
                </a:solidFill>
                <a:latin typeface="Times" panose="02020603050405020304" pitchFamily="18" charset="0"/>
              </a:endParaRPr>
            </a:p>
          </p:txBody>
        </p:sp>
        <p:pic>
          <p:nvPicPr>
            <p:cNvPr id="11" name="Picture 5" descr="LeedsUniWhite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ltGray">
            <a:xfrm>
              <a:off x="4102" y="278"/>
              <a:ext cx="1433" cy="40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2" name="Text Box 5"/>
          <p:cNvSpPr txBox="1">
            <a:spLocks noChangeArrowheads="1"/>
          </p:cNvSpPr>
          <p:nvPr/>
        </p:nvSpPr>
        <p:spPr bwMode="ltGray">
          <a:xfrm>
            <a:off x="222201" y="492373"/>
            <a:ext cx="4876800" cy="738187"/>
          </a:xfrm>
          <a:prstGeom prst="rect">
            <a:avLst/>
          </a:prstGeom>
          <a:solidFill>
            <a:srgbClr val="285C84"/>
          </a:solidFill>
          <a:ln>
            <a:noFill/>
          </a:ln>
          <a:effectLst/>
        </p:spPr>
        <p:txBody>
          <a:bodyPr lIns="0" tIns="0" rIns="0" bIns="36000" anchor="b"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 sz="2800" dirty="0" smtClean="0">
                <a:solidFill>
                  <a:schemeClr val="bg1"/>
                </a:solidFill>
              </a:rPr>
              <a:t>Languages for All</a:t>
            </a:r>
            <a:endParaRPr lang="en-GB" altLang="en-US" sz="2800" dirty="0">
              <a:solidFill>
                <a:schemeClr val="bg1"/>
              </a:solidFill>
            </a:endParaRPr>
          </a:p>
          <a:p>
            <a:pPr>
              <a:spcBef>
                <a:spcPct val="0"/>
              </a:spcBef>
            </a:pPr>
            <a:r>
              <a:rPr lang="en-GB" altLang="en-US" sz="1400" dirty="0" smtClean="0">
                <a:solidFill>
                  <a:schemeClr val="bg1"/>
                </a:solidFill>
              </a:rPr>
              <a:t>Languages, Cultures &amp; Societies</a:t>
            </a:r>
            <a:endParaRPr lang="en-GB" altLang="en-US" sz="1400" dirty="0">
              <a:solidFill>
                <a:schemeClr val="bg1"/>
              </a:solidFill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body" sz="half" idx="1"/>
          </p:nvPr>
        </p:nvSpPr>
        <p:spPr>
          <a:xfrm>
            <a:off x="355601" y="1665288"/>
            <a:ext cx="904031" cy="4788048"/>
          </a:xfrm>
        </p:spPr>
        <p:txBody>
          <a:bodyPr vert="vert270"/>
          <a:lstStyle/>
          <a:p>
            <a:pPr marL="0" indent="0" algn="ctr">
              <a:buNone/>
            </a:pPr>
            <a:r>
              <a:rPr lang="en-GB" b="1" dirty="0" smtClean="0">
                <a:solidFill>
                  <a:schemeClr val="tx1"/>
                </a:solidFill>
              </a:rPr>
              <a:t> </a:t>
            </a:r>
            <a:r>
              <a:rPr lang="en-GB" b="1" dirty="0"/>
              <a:t>Enterprise skills - </a:t>
            </a:r>
            <a:r>
              <a:rPr lang="en-GB" b="1" dirty="0">
                <a:solidFill>
                  <a:schemeClr val="accent6"/>
                </a:solidFill>
              </a:rPr>
              <a:t>why ?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403649" y="982177"/>
            <a:ext cx="7383164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/>
              <a:t> </a:t>
            </a:r>
            <a:endParaRPr lang="en-GB" b="1" dirty="0" smtClean="0"/>
          </a:p>
          <a:p>
            <a:endParaRPr lang="en-GB" b="1" dirty="0" smtClean="0"/>
          </a:p>
          <a:p>
            <a:r>
              <a:rPr lang="en-GB" sz="2400" b="1" dirty="0" smtClean="0"/>
              <a:t>‘</a:t>
            </a:r>
            <a:r>
              <a:rPr lang="en-GB" sz="2400" b="1" dirty="0"/>
              <a:t>Why is this important in my future career as a Doctor?’  </a:t>
            </a:r>
            <a:endParaRPr lang="en-GB" sz="2400" b="1" dirty="0" smtClean="0"/>
          </a:p>
          <a:p>
            <a:r>
              <a:rPr lang="en-GB" sz="2400" b="1" dirty="0" smtClean="0"/>
              <a:t> </a:t>
            </a:r>
          </a:p>
          <a:p>
            <a:endParaRPr lang="en-GB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If businesses are to </a:t>
            </a:r>
            <a:r>
              <a:rPr lang="en-GB" sz="2400" dirty="0" smtClean="0"/>
              <a:t>grow </a:t>
            </a:r>
            <a:r>
              <a:rPr lang="en-GB" sz="2400" dirty="0"/>
              <a:t>they need  </a:t>
            </a:r>
            <a:r>
              <a:rPr lang="en-GB" sz="2400" dirty="0" smtClean="0"/>
              <a:t>people </a:t>
            </a:r>
            <a:r>
              <a:rPr lang="en-GB" sz="2400" dirty="0"/>
              <a:t>who have enterprising attributes and know how to use them. </a:t>
            </a:r>
            <a:endParaRPr lang="en-GB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/>
              <a:t>People </a:t>
            </a:r>
            <a:r>
              <a:rPr lang="en-GB" sz="2400" dirty="0"/>
              <a:t>who will be innovative, inventive, think outside the </a:t>
            </a:r>
            <a:r>
              <a:rPr lang="en-GB" sz="2400" dirty="0" smtClean="0"/>
              <a:t>box, are good </a:t>
            </a:r>
            <a:r>
              <a:rPr lang="en-GB" sz="2400" dirty="0"/>
              <a:t>at communicating ideas, enthusiastic, professional, ethical, persistent, committed and driven. </a:t>
            </a:r>
            <a:endParaRPr lang="en-GB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/>
              <a:t>People </a:t>
            </a:r>
            <a:r>
              <a:rPr lang="en-GB" sz="2400" dirty="0"/>
              <a:t>who can see opportunities for enhancement and have the confidence to make change happen. </a:t>
            </a:r>
          </a:p>
          <a:p>
            <a:pPr algn="r"/>
            <a:r>
              <a:rPr lang="en-GB" sz="2000" b="1" dirty="0"/>
              <a:t>                                                                               </a:t>
            </a:r>
            <a:r>
              <a:rPr lang="en-GB" sz="2000" b="1" dirty="0" smtClean="0"/>
              <a:t>                                                            </a:t>
            </a:r>
            <a:r>
              <a:rPr lang="en-GB" sz="1000" b="1" dirty="0" smtClean="0"/>
              <a:t>(</a:t>
            </a:r>
            <a:r>
              <a:rPr lang="en-GB" sz="1000" b="1" dirty="0"/>
              <a:t>from: Choices Booklet)</a:t>
            </a:r>
            <a:endParaRPr lang="en-GB" sz="1000" dirty="0"/>
          </a:p>
        </p:txBody>
      </p:sp>
    </p:spTree>
    <p:extLst>
      <p:ext uri="{BB962C8B-B14F-4D97-AF65-F5344CB8AC3E}">
        <p14:creationId xmlns:p14="http://schemas.microsoft.com/office/powerpoint/2010/main" val="3213208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007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328</TotalTime>
  <Words>948</Words>
  <Application>Microsoft Office PowerPoint</Application>
  <PresentationFormat>On-screen Show (4:3)</PresentationFormat>
  <Paragraphs>268</Paragraphs>
  <Slides>13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Corbel</vt:lpstr>
      <vt:lpstr>Symbol</vt:lpstr>
      <vt:lpstr>Times</vt:lpstr>
      <vt:lpstr>Times New Roman</vt:lpstr>
      <vt:lpstr>2007Blank</vt:lpstr>
      <vt:lpstr>   Languages for Specific Purposes in HE Cambridge  9.9.16                                  Gabriele Zagel-Millmore: G.Zagel-Millmore@leeds.ac.uk Patrizia Lavizani: p.Lavizani@leeds.ac.uk Julia Palacios: llcjp@leeds.ac.uk 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Leeds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High contrast colours will help audiences to read text from a distance</dc:title>
  <dc:creator>Julia Palacios</dc:creator>
  <cp:lastModifiedBy>Patrizia Lavizani</cp:lastModifiedBy>
  <cp:revision>37</cp:revision>
  <dcterms:created xsi:type="dcterms:W3CDTF">2016-06-28T14:35:20Z</dcterms:created>
  <dcterms:modified xsi:type="dcterms:W3CDTF">2016-08-25T15:23:48Z</dcterms:modified>
</cp:coreProperties>
</file>