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8"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16" d="100"/>
          <a:sy n="116" d="100"/>
        </p:scale>
        <p:origin x="39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51D6F08-852B-4F32-829D-9B3DADFCC3D7}"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2608262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51D6F08-852B-4F32-829D-9B3DADFCC3D7}"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24588331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51D6F08-852B-4F32-829D-9B3DADFCC3D7}"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3950480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51D6F08-852B-4F32-829D-9B3DADFCC3D7}"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469432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51D6F08-852B-4F32-829D-9B3DADFCC3D7}" type="datetimeFigureOut">
              <a:rPr lang="en-GB" smtClean="0"/>
              <a:t>13/09/2016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4003746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51D6F08-852B-4F32-829D-9B3DADFCC3D7}"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2163475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51D6F08-852B-4F32-829D-9B3DADFCC3D7}" type="datetimeFigureOut">
              <a:rPr lang="en-GB" smtClean="0"/>
              <a:t>13/09/2016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5520761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51D6F08-852B-4F32-829D-9B3DADFCC3D7}" type="datetimeFigureOut">
              <a:rPr lang="en-GB" smtClean="0"/>
              <a:t>13/09/2016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3851936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1D6F08-852B-4F32-829D-9B3DADFCC3D7}" type="datetimeFigureOut">
              <a:rPr lang="en-GB" smtClean="0"/>
              <a:t>13/09/2016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26758536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1D6F08-852B-4F32-829D-9B3DADFCC3D7}"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3090784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51D6F08-852B-4F32-829D-9B3DADFCC3D7}" type="datetimeFigureOut">
              <a:rPr lang="en-GB" smtClean="0"/>
              <a:t>13/09/2016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88927DC-9ABC-40B1-B862-4831EB24D05C}" type="slidenum">
              <a:rPr lang="en-GB" smtClean="0"/>
              <a:t>‹#›</a:t>
            </a:fld>
            <a:endParaRPr lang="en-GB"/>
          </a:p>
        </p:txBody>
      </p:sp>
    </p:spTree>
    <p:extLst>
      <p:ext uri="{BB962C8B-B14F-4D97-AF65-F5344CB8AC3E}">
        <p14:creationId xmlns:p14="http://schemas.microsoft.com/office/powerpoint/2010/main" val="10793084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1D6F08-852B-4F32-829D-9B3DADFCC3D7}" type="datetimeFigureOut">
              <a:rPr lang="en-GB" smtClean="0"/>
              <a:t>13/09/2016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8927DC-9ABC-40B1-B862-4831EB24D05C}" type="slidenum">
              <a:rPr lang="en-GB" smtClean="0"/>
              <a:t>‹#›</a:t>
            </a:fld>
            <a:endParaRPr lang="en-GB"/>
          </a:p>
        </p:txBody>
      </p:sp>
    </p:spTree>
    <p:extLst>
      <p:ext uri="{BB962C8B-B14F-4D97-AF65-F5344CB8AC3E}">
        <p14:creationId xmlns:p14="http://schemas.microsoft.com/office/powerpoint/2010/main" val="3098879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914400"/>
            <a:ext cx="8759483" cy="871601"/>
          </a:xfrm>
        </p:spPr>
        <p:txBody>
          <a:bodyPr>
            <a:normAutofit fontScale="90000"/>
          </a:bodyPr>
          <a:lstStyle/>
          <a:p>
            <a:r>
              <a:rPr lang="en-GB" sz="4400" b="1" dirty="0" smtClean="0">
                <a:latin typeface="Arial" panose="020B0604020202020204" pitchFamily="34" charset="0"/>
                <a:cs typeface="Arial" panose="020B0604020202020204" pitchFamily="34" charset="0"/>
              </a:rPr>
              <a:t>Task Based Approach Activity</a:t>
            </a:r>
            <a:br>
              <a:rPr lang="en-GB" sz="4400" b="1" dirty="0" smtClean="0">
                <a:latin typeface="Arial" panose="020B0604020202020204" pitchFamily="34" charset="0"/>
                <a:cs typeface="Arial" panose="020B0604020202020204" pitchFamily="34" charset="0"/>
              </a:rPr>
            </a:br>
            <a:r>
              <a:rPr lang="en-GB" sz="1800" dirty="0" smtClean="0">
                <a:latin typeface="Arial" panose="020B0604020202020204" pitchFamily="34" charset="0"/>
                <a:cs typeface="Arial" panose="020B0604020202020204" pitchFamily="34" charset="0"/>
              </a:rPr>
              <a:t>by Micaela </a:t>
            </a:r>
            <a:r>
              <a:rPr lang="en-GB" sz="1800" dirty="0" err="1" smtClean="0">
                <a:latin typeface="Arial" panose="020B0604020202020204" pitchFamily="34" charset="0"/>
                <a:cs typeface="Arial" panose="020B0604020202020204" pitchFamily="34" charset="0"/>
              </a:rPr>
              <a:t>Moreyra</a:t>
            </a:r>
            <a:endParaRPr lang="en-GB" sz="1800" dirty="0">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524000" y="1921247"/>
            <a:ext cx="9796530" cy="3876541"/>
          </a:xfrm>
        </p:spPr>
        <p:txBody>
          <a:bodyPr>
            <a:normAutofit fontScale="55000" lnSpcReduction="20000"/>
          </a:bodyPr>
          <a:lstStyle/>
          <a:p>
            <a:pPr algn="l"/>
            <a:endParaRPr lang="en-GB" b="1" dirty="0" smtClean="0">
              <a:latin typeface="Arial" panose="020B0604020202020204" pitchFamily="34" charset="0"/>
              <a:cs typeface="Arial" panose="020B0604020202020204" pitchFamily="34" charset="0"/>
            </a:endParaRPr>
          </a:p>
          <a:p>
            <a:pPr algn="l"/>
            <a:r>
              <a:rPr lang="en-GB" sz="3200" b="1" dirty="0" smtClean="0">
                <a:latin typeface="Arial" panose="020B0604020202020204" pitchFamily="34" charset="0"/>
                <a:cs typeface="Arial" panose="020B0604020202020204" pitchFamily="34" charset="0"/>
              </a:rPr>
              <a:t>Theme</a:t>
            </a:r>
            <a:r>
              <a:rPr lang="en-GB" sz="3200" b="1" dirty="0">
                <a:latin typeface="Arial" panose="020B0604020202020204" pitchFamily="34" charset="0"/>
                <a:cs typeface="Arial" panose="020B0604020202020204" pitchFamily="34" charset="0"/>
              </a:rPr>
              <a:t>: </a:t>
            </a:r>
            <a:r>
              <a:rPr lang="en-GB" sz="3200" dirty="0" err="1">
                <a:latin typeface="Arial" panose="020B0604020202020204" pitchFamily="34" charset="0"/>
                <a:cs typeface="Arial" panose="020B0604020202020204" pitchFamily="34" charset="0"/>
              </a:rPr>
              <a:t>Servicios</a:t>
            </a:r>
            <a:r>
              <a:rPr lang="en-GB" sz="3200" dirty="0">
                <a:latin typeface="Arial" panose="020B0604020202020204" pitchFamily="34" charset="0"/>
                <a:cs typeface="Arial" panose="020B0604020202020204" pitchFamily="34" charset="0"/>
              </a:rPr>
              <a:t> de </a:t>
            </a:r>
            <a:r>
              <a:rPr lang="en-GB" sz="3200" dirty="0" err="1" smtClean="0">
                <a:latin typeface="Arial" panose="020B0604020202020204" pitchFamily="34" charset="0"/>
                <a:cs typeface="Arial" panose="020B0604020202020204" pitchFamily="34" charset="0"/>
              </a:rPr>
              <a:t>Urgencias</a:t>
            </a: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b="1" dirty="0">
                <a:latin typeface="Arial" panose="020B0604020202020204" pitchFamily="34" charset="0"/>
                <a:cs typeface="Arial" panose="020B0604020202020204" pitchFamily="34" charset="0"/>
              </a:rPr>
              <a:t>Communicative </a:t>
            </a:r>
            <a:r>
              <a:rPr lang="en-GB" sz="3200" b="1" dirty="0" smtClean="0">
                <a:latin typeface="Arial" panose="020B0604020202020204" pitchFamily="34" charset="0"/>
                <a:cs typeface="Arial" panose="020B0604020202020204" pitchFamily="34" charset="0"/>
              </a:rPr>
              <a:t>goal:</a:t>
            </a:r>
            <a:r>
              <a:rPr lang="en-GB" sz="3200" dirty="0">
                <a:latin typeface="Arial" panose="020B0604020202020204" pitchFamily="34" charset="0"/>
                <a:cs typeface="Arial" panose="020B0604020202020204" pitchFamily="34" charset="0"/>
              </a:rPr>
              <a:t> A</a:t>
            </a:r>
            <a:r>
              <a:rPr lang="en-GB" sz="3200" dirty="0" smtClean="0">
                <a:latin typeface="Arial" panose="020B0604020202020204" pitchFamily="34" charset="0"/>
                <a:cs typeface="Arial" panose="020B0604020202020204" pitchFamily="34" charset="0"/>
              </a:rPr>
              <a:t>ssessing </a:t>
            </a:r>
            <a:r>
              <a:rPr lang="en-GB" sz="3200" dirty="0">
                <a:latin typeface="Arial" panose="020B0604020202020204" pitchFamily="34" charset="0"/>
                <a:cs typeface="Arial" panose="020B0604020202020204" pitchFamily="34" charset="0"/>
              </a:rPr>
              <a:t>and referring a </a:t>
            </a:r>
            <a:r>
              <a:rPr lang="en-GB" sz="3200" dirty="0" smtClean="0">
                <a:latin typeface="Arial" panose="020B0604020202020204" pitchFamily="34" charset="0"/>
                <a:cs typeface="Arial" panose="020B0604020202020204" pitchFamily="34" charset="0"/>
              </a:rPr>
              <a:t>patient </a:t>
            </a:r>
            <a:r>
              <a:rPr lang="en-GB" sz="3200" dirty="0">
                <a:latin typeface="Arial" panose="020B0604020202020204" pitchFamily="34" charset="0"/>
                <a:cs typeface="Arial" panose="020B0604020202020204" pitchFamily="34" charset="0"/>
              </a:rPr>
              <a:t>to a treatment area in the Urgent Care </a:t>
            </a:r>
            <a:r>
              <a:rPr lang="en-GB" sz="3200" dirty="0" smtClean="0">
                <a:latin typeface="Arial" panose="020B0604020202020204" pitchFamily="34" charset="0"/>
                <a:cs typeface="Arial" panose="020B0604020202020204" pitchFamily="34" charset="0"/>
              </a:rPr>
              <a:t>Centre, interviewing </a:t>
            </a:r>
            <a:r>
              <a:rPr lang="en-GB" sz="3200" dirty="0">
                <a:latin typeface="Arial" panose="020B0604020202020204" pitchFamily="34" charset="0"/>
                <a:cs typeface="Arial" panose="020B0604020202020204" pitchFamily="34" charset="0"/>
              </a:rPr>
              <a:t>a </a:t>
            </a:r>
            <a:r>
              <a:rPr lang="en-GB" sz="3200" dirty="0" smtClean="0">
                <a:latin typeface="Arial" panose="020B0604020202020204" pitchFamily="34" charset="0"/>
                <a:cs typeface="Arial" panose="020B0604020202020204" pitchFamily="34" charset="0"/>
              </a:rPr>
              <a:t>patient. </a:t>
            </a:r>
          </a:p>
          <a:p>
            <a:pPr algn="l"/>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b="1" dirty="0">
                <a:latin typeface="Arial" panose="020B0604020202020204" pitchFamily="34" charset="0"/>
                <a:cs typeface="Arial" panose="020B0604020202020204" pitchFamily="34" charset="0"/>
              </a:rPr>
              <a:t>Purpose of task: </a:t>
            </a:r>
            <a:r>
              <a:rPr lang="en-GB" sz="3200" dirty="0">
                <a:latin typeface="Arial" panose="020B0604020202020204" pitchFamily="34" charset="0"/>
                <a:cs typeface="Arial" panose="020B0604020202020204" pitchFamily="34" charset="0"/>
              </a:rPr>
              <a:t>T</a:t>
            </a:r>
            <a:r>
              <a:rPr lang="en-GB" sz="3200" dirty="0" smtClean="0">
                <a:latin typeface="Arial" panose="020B0604020202020204" pitchFamily="34" charset="0"/>
                <a:cs typeface="Arial" panose="020B0604020202020204" pitchFamily="34" charset="0"/>
              </a:rPr>
              <a:t>o </a:t>
            </a:r>
            <a:r>
              <a:rPr lang="en-GB" sz="3200" dirty="0">
                <a:latin typeface="Arial" panose="020B0604020202020204" pitchFamily="34" charset="0"/>
                <a:cs typeface="Arial" panose="020B0604020202020204" pitchFamily="34" charset="0"/>
              </a:rPr>
              <a:t>discuss a </a:t>
            </a:r>
            <a:r>
              <a:rPr lang="en-GB" sz="3200" dirty="0" smtClean="0">
                <a:latin typeface="Arial" panose="020B0604020202020204" pitchFamily="34" charset="0"/>
                <a:cs typeface="Arial" panose="020B0604020202020204" pitchFamily="34" charset="0"/>
              </a:rPr>
              <a:t>patient’s </a:t>
            </a:r>
            <a:r>
              <a:rPr lang="en-GB" sz="3200" dirty="0">
                <a:latin typeface="Arial" panose="020B0604020202020204" pitchFamily="34" charset="0"/>
                <a:cs typeface="Arial" panose="020B0604020202020204" pitchFamily="34" charset="0"/>
              </a:rPr>
              <a:t>condition and </a:t>
            </a:r>
            <a:r>
              <a:rPr lang="en-GB" sz="3200" dirty="0" smtClean="0">
                <a:latin typeface="Arial" panose="020B0604020202020204" pitchFamily="34" charset="0"/>
                <a:cs typeface="Arial" panose="020B0604020202020204" pitchFamily="34" charset="0"/>
              </a:rPr>
              <a:t>choose the patients’ treatment based on the severity of their condition in the Urgent Care Centre. They will also explore </a:t>
            </a:r>
            <a:r>
              <a:rPr lang="en-GB" sz="3200" dirty="0">
                <a:latin typeface="Arial" panose="020B0604020202020204" pitchFamily="34" charset="0"/>
                <a:cs typeface="Arial" panose="020B0604020202020204" pitchFamily="34" charset="0"/>
              </a:rPr>
              <a:t>how to conduct an interview with a </a:t>
            </a:r>
            <a:r>
              <a:rPr lang="en-GB" sz="3200" dirty="0" smtClean="0">
                <a:latin typeface="Arial" panose="020B0604020202020204" pitchFamily="34" charset="0"/>
                <a:cs typeface="Arial" panose="020B0604020202020204" pitchFamily="34" charset="0"/>
              </a:rPr>
              <a:t>patience and  </a:t>
            </a:r>
            <a:r>
              <a:rPr lang="en-GB" sz="3200" dirty="0">
                <a:latin typeface="Arial" panose="020B0604020202020204" pitchFamily="34" charset="0"/>
                <a:cs typeface="Arial" panose="020B0604020202020204" pitchFamily="34" charset="0"/>
              </a:rPr>
              <a:t>ask appropriate </a:t>
            </a:r>
            <a:r>
              <a:rPr lang="en-GB" sz="3200" dirty="0" smtClean="0">
                <a:latin typeface="Arial" panose="020B0604020202020204" pitchFamily="34" charset="0"/>
                <a:cs typeface="Arial" panose="020B0604020202020204" pitchFamily="34" charset="0"/>
              </a:rPr>
              <a:t>questions during the interview.</a:t>
            </a: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endParaRPr lang="en-GB" sz="3200" dirty="0" smtClean="0">
              <a:latin typeface="Arial" panose="020B0604020202020204" pitchFamily="34" charset="0"/>
              <a:cs typeface="Arial" panose="020B0604020202020204" pitchFamily="34" charset="0"/>
            </a:endParaRPr>
          </a:p>
          <a:p>
            <a:pPr algn="l"/>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r>
              <a:rPr lang="en-GB" sz="3200" b="1" dirty="0">
                <a:latin typeface="Arial" panose="020B0604020202020204" pitchFamily="34" charset="0"/>
                <a:cs typeface="Arial" panose="020B0604020202020204" pitchFamily="34" charset="0"/>
              </a:rPr>
              <a:t>Grammar: </a:t>
            </a:r>
            <a:r>
              <a:rPr lang="en-GB" sz="3200" dirty="0">
                <a:latin typeface="Arial" panose="020B0604020202020204" pitchFamily="34" charset="0"/>
                <a:cs typeface="Arial" panose="020B0604020202020204" pitchFamily="34" charset="0"/>
              </a:rPr>
              <a:t>Imperative</a:t>
            </a:r>
            <a:r>
              <a:rPr lang="en-GB" sz="3200" dirty="0" smtClean="0">
                <a:latin typeface="Arial" panose="020B0604020202020204" pitchFamily="34" charset="0"/>
                <a:cs typeface="Arial" panose="020B0604020202020204" pitchFamily="34" charset="0"/>
              </a:rPr>
              <a:t>, </a:t>
            </a:r>
            <a:r>
              <a:rPr lang="en-GB" sz="3200" dirty="0">
                <a:latin typeface="Arial" panose="020B0604020202020204" pitchFamily="34" charset="0"/>
                <a:cs typeface="Arial" panose="020B0604020202020204" pitchFamily="34" charset="0"/>
              </a:rPr>
              <a:t>use of the subjunctive and indicative to express opinions, </a:t>
            </a:r>
            <a:r>
              <a:rPr lang="en-GB" sz="3200" dirty="0" smtClean="0">
                <a:latin typeface="Arial" panose="020B0604020202020204" pitchFamily="34" charset="0"/>
                <a:cs typeface="Arial" panose="020B0604020202020204" pitchFamily="34" charset="0"/>
              </a:rPr>
              <a:t>agreement,  disagreement </a:t>
            </a:r>
            <a:r>
              <a:rPr lang="en-GB" sz="3200" dirty="0">
                <a:latin typeface="Arial" panose="020B0604020202020204" pitchFamily="34" charset="0"/>
                <a:cs typeface="Arial" panose="020B0604020202020204" pitchFamily="34" charset="0"/>
              </a:rPr>
              <a:t>and probability</a:t>
            </a:r>
            <a:br>
              <a:rPr lang="en-GB" sz="3200" dirty="0">
                <a:latin typeface="Arial" panose="020B0604020202020204" pitchFamily="34" charset="0"/>
                <a:cs typeface="Arial" panose="020B0604020202020204" pitchFamily="34" charset="0"/>
              </a:rPr>
            </a:br>
            <a:r>
              <a:rPr lang="en-GB" sz="3200" dirty="0">
                <a:latin typeface="Arial" panose="020B0604020202020204" pitchFamily="34" charset="0"/>
                <a:cs typeface="Arial" panose="020B0604020202020204" pitchFamily="34" charset="0"/>
              </a:rPr>
              <a:t/>
            </a:r>
            <a:br>
              <a:rPr lang="en-GB" sz="3200" dirty="0">
                <a:latin typeface="Arial" panose="020B0604020202020204" pitchFamily="34" charset="0"/>
                <a:cs typeface="Arial" panose="020B0604020202020204" pitchFamily="34" charset="0"/>
              </a:rPr>
            </a:br>
            <a:endParaRPr lang="en-GB" sz="3200" dirty="0"/>
          </a:p>
        </p:txBody>
      </p:sp>
      <p:pic>
        <p:nvPicPr>
          <p:cNvPr id="4" name="Picture 3"/>
          <p:cNvPicPr>
            <a:picLocks noChangeAspect="1"/>
          </p:cNvPicPr>
          <p:nvPr/>
        </p:nvPicPr>
        <p:blipFill>
          <a:blip r:embed="rId2">
            <a:clrChange>
              <a:clrFrom>
                <a:srgbClr val="FFFFFF"/>
              </a:clrFrom>
              <a:clrTo>
                <a:srgbClr val="FFFFFF">
                  <a:alpha val="0"/>
                </a:srgbClr>
              </a:clrTo>
            </a:clrChange>
          </a:blip>
          <a:stretch>
            <a:fillRect/>
          </a:stretch>
        </p:blipFill>
        <p:spPr>
          <a:xfrm>
            <a:off x="9818004" y="5046536"/>
            <a:ext cx="2026994" cy="1502505"/>
          </a:xfrm>
          <a:prstGeom prst="rect">
            <a:avLst/>
          </a:prstGeom>
        </p:spPr>
      </p:pic>
    </p:spTree>
    <p:extLst>
      <p:ext uri="{BB962C8B-B14F-4D97-AF65-F5344CB8AC3E}">
        <p14:creationId xmlns:p14="http://schemas.microsoft.com/office/powerpoint/2010/main" val="10958302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9995" y="833622"/>
            <a:ext cx="9899016" cy="5468704"/>
          </a:xfrm>
        </p:spPr>
        <p:txBody>
          <a:bodyPr>
            <a:normAutofit/>
          </a:bodyPr>
          <a:lstStyle/>
          <a:p>
            <a:pPr algn="l"/>
            <a:r>
              <a:rPr lang="en-GB" sz="2000" b="1" dirty="0" smtClean="0">
                <a:latin typeface="Arial" panose="020B0604020202020204" pitchFamily="34" charset="0"/>
                <a:cs typeface="Arial" panose="020B0604020202020204" pitchFamily="34" charset="0"/>
              </a:rPr>
              <a:t>Activity</a:t>
            </a:r>
            <a:r>
              <a:rPr lang="en-GB" sz="2000" dirty="0" smtClean="0">
                <a:latin typeface="Arial" panose="020B0604020202020204" pitchFamily="34" charset="0"/>
                <a:cs typeface="Arial" panose="020B0604020202020204" pitchFamily="34" charset="0"/>
              </a:rPr>
              <a:t>: You are a medical student in your third year gaining experience in the </a:t>
            </a:r>
            <a:r>
              <a:rPr lang="en-GB" sz="2000" dirty="0">
                <a:latin typeface="Arial" panose="020B0604020202020204" pitchFamily="34" charset="0"/>
                <a:cs typeface="Arial" panose="020B0604020202020204" pitchFamily="34" charset="0"/>
              </a:rPr>
              <a:t>Urgent Care Centre</a:t>
            </a:r>
            <a:r>
              <a:rPr lang="en-GB" sz="2000" dirty="0" smtClean="0">
                <a:latin typeface="Arial" panose="020B0604020202020204" pitchFamily="34" charset="0"/>
                <a:cs typeface="Arial" panose="020B0604020202020204" pitchFamily="34" charset="0"/>
              </a:rPr>
              <a:t>. Work in groups, read the clinical cases and decide with your fellow medical students where in the centre they should be treated and why.</a:t>
            </a:r>
          </a:p>
          <a:p>
            <a:pPr algn="l"/>
            <a:endParaRPr lang="en-GB" sz="2000" dirty="0">
              <a:latin typeface="Arial" panose="020B0604020202020204" pitchFamily="34" charset="0"/>
              <a:cs typeface="Arial" panose="020B0604020202020204" pitchFamily="34" charset="0"/>
            </a:endParaRPr>
          </a:p>
          <a:p>
            <a:pPr algn="l"/>
            <a:endParaRPr lang="en-GB" sz="2000" dirty="0">
              <a:latin typeface="Arial" panose="020B0604020202020204" pitchFamily="34" charset="0"/>
              <a:cs typeface="Arial" panose="020B0604020202020204" pitchFamily="34" charset="0"/>
            </a:endParaRPr>
          </a:p>
        </p:txBody>
      </p:sp>
      <p:sp>
        <p:nvSpPr>
          <p:cNvPr id="5" name="Rectangle 4"/>
          <p:cNvSpPr/>
          <p:nvPr/>
        </p:nvSpPr>
        <p:spPr>
          <a:xfrm>
            <a:off x="1246087" y="1961997"/>
            <a:ext cx="2506514" cy="1753380"/>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rtlCol="0" anchor="t"/>
          <a:lstStyle/>
          <a:p>
            <a:endParaRPr lang="es-ES_tradnl" sz="1200" dirty="0" smtClean="0">
              <a:solidFill>
                <a:schemeClr val="tx1"/>
              </a:solidFill>
              <a:latin typeface="Arial" panose="020B0604020202020204" pitchFamily="34" charset="0"/>
              <a:cs typeface="Arial" panose="020B0604020202020204" pitchFamily="34" charset="0"/>
            </a:endParaRPr>
          </a:p>
          <a:p>
            <a:r>
              <a:rPr lang="es-ES_tradnl" sz="1200" dirty="0" smtClean="0">
                <a:solidFill>
                  <a:schemeClr val="tx1"/>
                </a:solidFill>
                <a:latin typeface="Arial" panose="020B0604020202020204" pitchFamily="34" charset="0"/>
                <a:cs typeface="Arial" panose="020B0604020202020204" pitchFamily="34" charset="0"/>
              </a:rPr>
              <a:t>Varón de 67 años. </a:t>
            </a:r>
          </a:p>
          <a:p>
            <a:r>
              <a:rPr lang="es-ES_tradnl" sz="1200" dirty="0" smtClean="0">
                <a:solidFill>
                  <a:schemeClr val="tx1"/>
                </a:solidFill>
                <a:latin typeface="Arial" panose="020B0604020202020204" pitchFamily="34" charset="0"/>
                <a:cs typeface="Arial" panose="020B0604020202020204" pitchFamily="34" charset="0"/>
              </a:rPr>
              <a:t>Vómitos, sudoración, pérdida de conciencia y desmayo. Diabético. </a:t>
            </a:r>
          </a:p>
          <a:p>
            <a:r>
              <a:rPr lang="es-ES_tradnl" sz="1200" dirty="0" smtClean="0">
                <a:solidFill>
                  <a:schemeClr val="tx1"/>
                </a:solidFill>
                <a:latin typeface="Arial" panose="020B0604020202020204" pitchFamily="34" charset="0"/>
                <a:cs typeface="Arial" panose="020B0604020202020204" pitchFamily="34" charset="0"/>
              </a:rPr>
              <a:t>   </a:t>
            </a:r>
            <a:endParaRPr lang="es-ES_tradnl" sz="1200" dirty="0">
              <a:solidFill>
                <a:schemeClr val="tx1"/>
              </a:solidFill>
              <a:latin typeface="Arial" panose="020B0604020202020204" pitchFamily="34" charset="0"/>
              <a:cs typeface="Arial" panose="020B0604020202020204" pitchFamily="34" charset="0"/>
            </a:endParaRPr>
          </a:p>
          <a:p>
            <a:r>
              <a:rPr lang="en-GB" sz="1200" dirty="0" smtClean="0">
                <a:solidFill>
                  <a:schemeClr val="tx1"/>
                </a:solidFill>
                <a:latin typeface="Arial" panose="020B0604020202020204" pitchFamily="34" charset="0"/>
                <a:cs typeface="Arial" panose="020B0604020202020204" pitchFamily="34" charset="0"/>
              </a:rPr>
              <a:t>67 year old man.</a:t>
            </a:r>
          </a:p>
          <a:p>
            <a:r>
              <a:rPr lang="en-GB" sz="1200" dirty="0" smtClean="0">
                <a:solidFill>
                  <a:schemeClr val="tx1"/>
                </a:solidFill>
                <a:latin typeface="Arial" panose="020B0604020202020204" pitchFamily="34" charset="0"/>
                <a:cs typeface="Arial" panose="020B0604020202020204" pitchFamily="34" charset="0"/>
              </a:rPr>
              <a:t>Vomiting, sweating, lost of consciousness, fainting. Diabetic  </a:t>
            </a:r>
          </a:p>
        </p:txBody>
      </p:sp>
      <p:sp>
        <p:nvSpPr>
          <p:cNvPr id="15" name="Rectangle 14"/>
          <p:cNvSpPr/>
          <p:nvPr/>
        </p:nvSpPr>
        <p:spPr>
          <a:xfrm>
            <a:off x="1314333" y="4050853"/>
            <a:ext cx="2549329" cy="1693123"/>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lang="es-ES" sz="1200" dirty="0" smtClean="0">
                <a:latin typeface="Arial" panose="020B0604020202020204" pitchFamily="34" charset="0"/>
                <a:cs typeface="Arial" panose="020B0604020202020204" pitchFamily="34" charset="0"/>
              </a:rPr>
              <a:t>Paciente de 74 años. Quemadura </a:t>
            </a:r>
            <a:r>
              <a:rPr lang="es-ES" sz="1200" dirty="0">
                <a:latin typeface="Arial" panose="020B0604020202020204" pitchFamily="34" charset="0"/>
                <a:cs typeface="Arial" panose="020B0604020202020204" pitchFamily="34" charset="0"/>
              </a:rPr>
              <a:t>de 3º </a:t>
            </a:r>
            <a:r>
              <a:rPr lang="es-ES" sz="1200" dirty="0" smtClean="0">
                <a:latin typeface="Arial" panose="020B0604020202020204" pitchFamily="34" charset="0"/>
                <a:cs typeface="Arial" panose="020B0604020202020204" pitchFamily="34" charset="0"/>
              </a:rPr>
              <a:t>grado, </a:t>
            </a:r>
            <a:r>
              <a:rPr lang="es-ES" sz="1200" dirty="0">
                <a:latin typeface="Arial" panose="020B0604020202020204" pitchFamily="34" charset="0"/>
                <a:cs typeface="Arial" panose="020B0604020202020204" pitchFamily="34" charset="0"/>
              </a:rPr>
              <a:t>se aprecia </a:t>
            </a:r>
            <a:r>
              <a:rPr lang="es-ES" sz="1200" dirty="0" smtClean="0">
                <a:latin typeface="Arial" panose="020B0604020202020204" pitchFamily="34" charset="0"/>
                <a:cs typeface="Arial" panose="020B0604020202020204" pitchFamily="34" charset="0"/>
              </a:rPr>
              <a:t>fémur </a:t>
            </a:r>
            <a:r>
              <a:rPr lang="es-ES" sz="1200" dirty="0">
                <a:latin typeface="Arial" panose="020B0604020202020204" pitchFamily="34" charset="0"/>
                <a:cs typeface="Arial" panose="020B0604020202020204" pitchFamily="34" charset="0"/>
              </a:rPr>
              <a:t>tibia y peroné. </a:t>
            </a:r>
            <a:br>
              <a:rPr lang="es-ES" sz="1200" dirty="0">
                <a:latin typeface="Arial" panose="020B0604020202020204" pitchFamily="34" charset="0"/>
                <a:cs typeface="Arial" panose="020B0604020202020204" pitchFamily="34" charset="0"/>
              </a:rPr>
            </a:br>
            <a:r>
              <a:rPr lang="es-ES" sz="1200" dirty="0">
                <a:latin typeface="Arial" panose="020B0604020202020204" pitchFamily="34" charset="0"/>
                <a:cs typeface="Arial" panose="020B0604020202020204" pitchFamily="34" charset="0"/>
              </a:rPr>
              <a:t>Quemaduras de 2º y 3º grado en miembros superiores , genitales, espalda y tórax, no así en cara ni </a:t>
            </a:r>
            <a:r>
              <a:rPr lang="es-ES" sz="1200" dirty="0" smtClean="0">
                <a:latin typeface="Arial" panose="020B0604020202020204" pitchFamily="34" charset="0"/>
                <a:cs typeface="Arial" panose="020B0604020202020204" pitchFamily="34" charset="0"/>
              </a:rPr>
              <a:t>vías respiratorias.</a:t>
            </a:r>
            <a:endParaRPr lang="en-GB" sz="1200" dirty="0">
              <a:latin typeface="Arial" panose="020B0604020202020204" pitchFamily="34" charset="0"/>
              <a:cs typeface="Arial" panose="020B0604020202020204" pitchFamily="34" charset="0"/>
            </a:endParaRPr>
          </a:p>
        </p:txBody>
      </p:sp>
      <p:sp>
        <p:nvSpPr>
          <p:cNvPr id="16" name="Rectangle 15"/>
          <p:cNvSpPr/>
          <p:nvPr/>
        </p:nvSpPr>
        <p:spPr>
          <a:xfrm>
            <a:off x="4280396" y="1977513"/>
            <a:ext cx="2506515" cy="1440000"/>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rtlCol="0" anchor="ctr"/>
          <a:lstStyle/>
          <a:p>
            <a:r>
              <a:rPr lang="es-ES" sz="1200" dirty="0" smtClean="0">
                <a:latin typeface="Arial" panose="020B0604020202020204" pitchFamily="34" charset="0"/>
                <a:cs typeface="Arial" panose="020B0604020202020204" pitchFamily="34" charset="0"/>
              </a:rPr>
              <a:t>Mujer de 56 años. Diarrea líquida, somnolienta, febrícula y deshidratación de piel y mucosas. No puede hablar pero su marido la acompaña</a:t>
            </a:r>
            <a:endParaRPr lang="es-ES" sz="1200" dirty="0">
              <a:latin typeface="Arial" panose="020B0604020202020204" pitchFamily="34" charset="0"/>
              <a:cs typeface="Arial" panose="020B0604020202020204" pitchFamily="34" charset="0"/>
            </a:endParaRPr>
          </a:p>
        </p:txBody>
      </p:sp>
      <p:sp>
        <p:nvSpPr>
          <p:cNvPr id="17" name="Rectangle 16"/>
          <p:cNvSpPr/>
          <p:nvPr/>
        </p:nvSpPr>
        <p:spPr>
          <a:xfrm>
            <a:off x="7369921" y="1977513"/>
            <a:ext cx="2451300" cy="1737864"/>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tIns="0" rtlCol="0" anchor="t"/>
          <a:lstStyle/>
          <a:p>
            <a:endParaRPr lang="en-GB" sz="1400" dirty="0">
              <a:latin typeface="Arial" panose="020B0604020202020204" pitchFamily="34" charset="0"/>
              <a:cs typeface="Arial" panose="020B0604020202020204" pitchFamily="34" charset="0"/>
            </a:endParaRPr>
          </a:p>
          <a:p>
            <a:r>
              <a:rPr lang="en-GB" sz="1200" dirty="0" smtClean="0">
                <a:latin typeface="Arial" panose="020B0604020202020204" pitchFamily="34" charset="0"/>
                <a:cs typeface="Arial" panose="020B0604020202020204" pitchFamily="34" charset="0"/>
              </a:rPr>
              <a:t>Niño de 4 </a:t>
            </a:r>
            <a:r>
              <a:rPr lang="en-GB" sz="1200" dirty="0" err="1" smtClean="0">
                <a:latin typeface="Arial" panose="020B0604020202020204" pitchFamily="34" charset="0"/>
                <a:cs typeface="Arial" panose="020B0604020202020204" pitchFamily="34" charset="0"/>
              </a:rPr>
              <a:t>años</a:t>
            </a:r>
            <a:r>
              <a:rPr lang="en-GB" sz="1200" dirty="0" smtClean="0">
                <a:latin typeface="Arial" panose="020B0604020202020204" pitchFamily="34" charset="0"/>
                <a:cs typeface="Arial" panose="020B0604020202020204" pitchFamily="34" charset="0"/>
              </a:rPr>
              <a:t>. </a:t>
            </a:r>
            <a:r>
              <a:rPr lang="en-GB" sz="1200" dirty="0" err="1" smtClean="0">
                <a:latin typeface="Arial" panose="020B0604020202020204" pitchFamily="34" charset="0"/>
                <a:cs typeface="Arial" panose="020B0604020202020204" pitchFamily="34" charset="0"/>
              </a:rPr>
              <a:t>Febrícula</a:t>
            </a:r>
            <a:r>
              <a:rPr lang="en-GB" sz="1200" dirty="0" smtClean="0">
                <a:latin typeface="Arial" panose="020B0604020202020204" pitchFamily="34" charset="0"/>
                <a:cs typeface="Arial" panose="020B0604020202020204" pitchFamily="34" charset="0"/>
              </a:rPr>
              <a:t>, </a:t>
            </a:r>
            <a:r>
              <a:rPr lang="en-GB" sz="1200" dirty="0" err="1" smtClean="0">
                <a:latin typeface="Arial" panose="020B0604020202020204" pitchFamily="34" charset="0"/>
                <a:cs typeface="Arial" panose="020B0604020202020204" pitchFamily="34" charset="0"/>
              </a:rPr>
              <a:t>piel</a:t>
            </a:r>
            <a:r>
              <a:rPr lang="en-GB" sz="1200" dirty="0" smtClean="0">
                <a:latin typeface="Arial" panose="020B0604020202020204" pitchFamily="34" charset="0"/>
                <a:cs typeface="Arial" panose="020B0604020202020204" pitchFamily="34" charset="0"/>
              </a:rPr>
              <a:t> </a:t>
            </a:r>
            <a:r>
              <a:rPr lang="en-GB" sz="1200" dirty="0" err="1" smtClean="0">
                <a:latin typeface="Arial" panose="020B0604020202020204" pitchFamily="34" charset="0"/>
                <a:cs typeface="Arial" panose="020B0604020202020204" pitchFamily="34" charset="0"/>
              </a:rPr>
              <a:t>enrojecida</a:t>
            </a:r>
            <a:r>
              <a:rPr lang="en-GB" sz="1200" dirty="0" smtClean="0">
                <a:latin typeface="Arial" panose="020B0604020202020204" pitchFamily="34" charset="0"/>
                <a:cs typeface="Arial" panose="020B0604020202020204" pitchFamily="34" charset="0"/>
              </a:rPr>
              <a:t>, </a:t>
            </a:r>
            <a:r>
              <a:rPr lang="en-GB" sz="1200" dirty="0" err="1" smtClean="0">
                <a:latin typeface="Arial" panose="020B0604020202020204" pitchFamily="34" charset="0"/>
                <a:cs typeface="Arial" panose="020B0604020202020204" pitchFamily="34" charset="0"/>
              </a:rPr>
              <a:t>falta</a:t>
            </a:r>
            <a:r>
              <a:rPr lang="en-GB" sz="1200" dirty="0" smtClean="0">
                <a:latin typeface="Arial" panose="020B0604020202020204" pitchFamily="34" charset="0"/>
                <a:cs typeface="Arial" panose="020B0604020202020204" pitchFamily="34" charset="0"/>
              </a:rPr>
              <a:t> de </a:t>
            </a:r>
            <a:r>
              <a:rPr lang="en-GB" sz="1200" dirty="0" err="1" smtClean="0">
                <a:latin typeface="Arial" panose="020B0604020202020204" pitchFamily="34" charset="0"/>
                <a:cs typeface="Arial" panose="020B0604020202020204" pitchFamily="34" charset="0"/>
              </a:rPr>
              <a:t>apetito</a:t>
            </a:r>
            <a:r>
              <a:rPr lang="en-GB" sz="1200" dirty="0" smtClean="0">
                <a:latin typeface="Arial" panose="020B0604020202020204" pitchFamily="34" charset="0"/>
                <a:cs typeface="Arial" panose="020B0604020202020204" pitchFamily="34" charset="0"/>
              </a:rPr>
              <a:t> y </a:t>
            </a:r>
            <a:r>
              <a:rPr lang="en-GB" sz="1200" dirty="0" err="1" smtClean="0">
                <a:latin typeface="Arial" panose="020B0604020202020204" pitchFamily="34" charset="0"/>
                <a:cs typeface="Arial" panose="020B0604020202020204" pitchFamily="34" charset="0"/>
              </a:rPr>
              <a:t>tos</a:t>
            </a:r>
            <a:r>
              <a:rPr lang="en-GB" sz="1200" dirty="0" smtClean="0">
                <a:latin typeface="Arial" panose="020B0604020202020204" pitchFamily="34" charset="0"/>
                <a:cs typeface="Arial" panose="020B0604020202020204" pitchFamily="34" charset="0"/>
              </a:rPr>
              <a:t> </a:t>
            </a:r>
            <a:r>
              <a:rPr lang="en-GB" sz="1200" dirty="0" err="1" smtClean="0">
                <a:latin typeface="Arial" panose="020B0604020202020204" pitchFamily="34" charset="0"/>
                <a:cs typeface="Arial" panose="020B0604020202020204" pitchFamily="34" charset="0"/>
              </a:rPr>
              <a:t>constante</a:t>
            </a:r>
            <a:endParaRPr lang="en-GB" sz="1200" dirty="0">
              <a:latin typeface="Arial" panose="020B0604020202020204" pitchFamily="34" charset="0"/>
              <a:cs typeface="Arial" panose="020B0604020202020204" pitchFamily="34" charset="0"/>
            </a:endParaRPr>
          </a:p>
        </p:txBody>
      </p:sp>
      <p:sp>
        <p:nvSpPr>
          <p:cNvPr id="18" name="Rectangle 17"/>
          <p:cNvSpPr/>
          <p:nvPr/>
        </p:nvSpPr>
        <p:spPr>
          <a:xfrm>
            <a:off x="7369921" y="4103548"/>
            <a:ext cx="2611206" cy="1640427"/>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rtlCol="0" anchor="t"/>
          <a:lstStyle/>
          <a:p>
            <a:endParaRPr lang="en-GB" sz="1200" dirty="0" smtClean="0">
              <a:latin typeface="Arial" panose="020B0604020202020204" pitchFamily="34" charset="0"/>
              <a:cs typeface="Arial" panose="020B0604020202020204" pitchFamily="34" charset="0"/>
            </a:endParaRPr>
          </a:p>
          <a:p>
            <a:r>
              <a:rPr lang="en-GB" sz="1200" dirty="0" err="1" smtClean="0">
                <a:latin typeface="Arial" panose="020B0604020202020204" pitchFamily="34" charset="0"/>
                <a:cs typeface="Arial" panose="020B0604020202020204" pitchFamily="34" charset="0"/>
              </a:rPr>
              <a:t>Mujer</a:t>
            </a:r>
            <a:r>
              <a:rPr lang="en-GB" sz="1200" dirty="0" smtClean="0">
                <a:latin typeface="Arial" panose="020B0604020202020204" pitchFamily="34" charset="0"/>
                <a:cs typeface="Arial" panose="020B0604020202020204" pitchFamily="34" charset="0"/>
              </a:rPr>
              <a:t> de 39 </a:t>
            </a:r>
            <a:r>
              <a:rPr lang="en-GB" sz="1200" dirty="0" err="1" smtClean="0">
                <a:latin typeface="Arial" panose="020B0604020202020204" pitchFamily="34" charset="0"/>
                <a:cs typeface="Arial" panose="020B0604020202020204" pitchFamily="34" charset="0"/>
              </a:rPr>
              <a:t>años</a:t>
            </a:r>
            <a:r>
              <a:rPr lang="en-GB" sz="1200" dirty="0" smtClean="0">
                <a:latin typeface="Arial" panose="020B0604020202020204" pitchFamily="34" charset="0"/>
                <a:cs typeface="Arial" panose="020B0604020202020204" pitchFamily="34" charset="0"/>
              </a:rPr>
              <a:t>. </a:t>
            </a:r>
            <a:r>
              <a:rPr lang="es-ES" sz="1200" dirty="0">
                <a:latin typeface="Arial" panose="020B0604020202020204" pitchFamily="34" charset="0"/>
                <a:cs typeface="Arial" panose="020B0604020202020204" pitchFamily="34" charset="0"/>
              </a:rPr>
              <a:t>torcedura accidental de tobillo </a:t>
            </a:r>
            <a:r>
              <a:rPr lang="es-ES" sz="1200" dirty="0" smtClean="0">
                <a:latin typeface="Arial" panose="020B0604020202020204" pitchFamily="34" charset="0"/>
                <a:cs typeface="Arial" panose="020B0604020202020204" pitchFamily="34" charset="0"/>
              </a:rPr>
              <a:t>izquierdo, mucho dolor</a:t>
            </a:r>
            <a:endParaRPr lang="en-GB" sz="1200" dirty="0">
              <a:latin typeface="Arial" panose="020B0604020202020204" pitchFamily="34" charset="0"/>
              <a:cs typeface="Arial" panose="020B0604020202020204" pitchFamily="34" charset="0"/>
            </a:endParaRPr>
          </a:p>
        </p:txBody>
      </p:sp>
      <p:pic>
        <p:nvPicPr>
          <p:cNvPr id="19" name="Picture 18"/>
          <p:cNvPicPr>
            <a:picLocks noChangeAspect="1"/>
          </p:cNvPicPr>
          <p:nvPr/>
        </p:nvPicPr>
        <p:blipFill>
          <a:blip r:embed="rId2">
            <a:clrChange>
              <a:clrFrom>
                <a:srgbClr val="FFFFFF"/>
              </a:clrFrom>
              <a:clrTo>
                <a:srgbClr val="FFFFFF">
                  <a:alpha val="0"/>
                </a:srgbClr>
              </a:clrTo>
            </a:clrChange>
          </a:blip>
          <a:stretch>
            <a:fillRect/>
          </a:stretch>
        </p:blipFill>
        <p:spPr>
          <a:xfrm>
            <a:off x="9752976" y="5135298"/>
            <a:ext cx="2026994" cy="1502505"/>
          </a:xfrm>
          <a:prstGeom prst="rect">
            <a:avLst/>
          </a:prstGeom>
        </p:spPr>
      </p:pic>
      <p:sp>
        <p:nvSpPr>
          <p:cNvPr id="10" name="Rectangle 9"/>
          <p:cNvSpPr/>
          <p:nvPr/>
        </p:nvSpPr>
        <p:spPr>
          <a:xfrm>
            <a:off x="4280398" y="4077200"/>
            <a:ext cx="2520000" cy="1656000"/>
          </a:xfrm>
          <a:prstGeom prst="rect">
            <a:avLst/>
          </a:prstGeom>
          <a:ln>
            <a:solidFill>
              <a:schemeClr val="tx1"/>
            </a:solidFill>
          </a:ln>
          <a:effectLst>
            <a:outerShdw blurRad="76200" dir="18900000" sy="23000" kx="-1200000" algn="bl" rotWithShape="0">
              <a:prstClr val="black">
                <a:alpha val="20000"/>
              </a:prstClr>
            </a:outerShdw>
          </a:effectLst>
        </p:spPr>
        <p:style>
          <a:lnRef idx="2">
            <a:schemeClr val="accent6"/>
          </a:lnRef>
          <a:fillRef idx="1">
            <a:schemeClr val="lt1"/>
          </a:fillRef>
          <a:effectRef idx="0">
            <a:schemeClr val="accent6"/>
          </a:effectRef>
          <a:fontRef idx="minor">
            <a:schemeClr val="dk1"/>
          </a:fontRef>
        </p:style>
        <p:txBody>
          <a:bodyPr rtlCol="0" anchor="t"/>
          <a:lstStyle/>
          <a:p>
            <a:endParaRPr lang="es-ES" sz="1200" dirty="0" smtClean="0">
              <a:latin typeface="Arial" panose="020B0604020202020204" pitchFamily="34" charset="0"/>
              <a:cs typeface="Arial" panose="020B0604020202020204" pitchFamily="34" charset="0"/>
            </a:endParaRPr>
          </a:p>
          <a:p>
            <a:r>
              <a:rPr lang="es-ES" sz="1200" dirty="0" smtClean="0">
                <a:latin typeface="Arial" panose="020B0604020202020204" pitchFamily="34" charset="0"/>
                <a:cs typeface="Arial" panose="020B0604020202020204" pitchFamily="34" charset="0"/>
              </a:rPr>
              <a:t>Mujer de 80 años. Taquicardia, mareos, presión arterial: 23 -11, visión borrosa y náuseas.</a:t>
            </a:r>
            <a:endParaRPr lang="es-E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83129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62131" y="1107583"/>
            <a:ext cx="9405870" cy="4739425"/>
          </a:xfrm>
        </p:spPr>
        <p:txBody>
          <a:bodyPr>
            <a:normAutofit/>
          </a:bodyPr>
          <a:lstStyle/>
          <a:p>
            <a:pPr algn="l"/>
            <a:r>
              <a:rPr lang="en-GB" sz="2000" b="1" dirty="0" smtClean="0">
                <a:latin typeface="Arial" panose="020B0604020202020204" pitchFamily="34" charset="0"/>
                <a:cs typeface="Arial" panose="020B0604020202020204" pitchFamily="34" charset="0"/>
              </a:rPr>
              <a:t>Activity</a:t>
            </a:r>
            <a:r>
              <a:rPr lang="en-GB" sz="2000" dirty="0" smtClean="0">
                <a:latin typeface="Arial" panose="020B0604020202020204" pitchFamily="34" charset="0"/>
                <a:cs typeface="Arial" panose="020B0604020202020204" pitchFamily="34" charset="0"/>
              </a:rPr>
              <a:t>: Clinical interview. </a:t>
            </a:r>
          </a:p>
          <a:p>
            <a:pPr marL="342900" indent="-342900" algn="l">
              <a:buFont typeface="Arial" panose="020B0604020202020204" pitchFamily="34" charset="0"/>
              <a:buChar char="•"/>
            </a:pPr>
            <a:r>
              <a:rPr lang="en-GB" sz="2000" dirty="0" smtClean="0">
                <a:latin typeface="Arial" panose="020B0604020202020204" pitchFamily="34" charset="0"/>
                <a:cs typeface="Arial" panose="020B0604020202020204" pitchFamily="34" charset="0"/>
              </a:rPr>
              <a:t>Work with your partner to create a dialogue between a doctor and patience in the Urgent </a:t>
            </a:r>
            <a:r>
              <a:rPr lang="en-GB" sz="2000" dirty="0">
                <a:latin typeface="Arial" panose="020B0604020202020204" pitchFamily="34" charset="0"/>
                <a:cs typeface="Arial" panose="020B0604020202020204" pitchFamily="34" charset="0"/>
              </a:rPr>
              <a:t>Care Centre</a:t>
            </a:r>
            <a:r>
              <a:rPr lang="en-GB" sz="2000" dirty="0" smtClean="0">
                <a:latin typeface="Arial" panose="020B0604020202020204" pitchFamily="34" charset="0"/>
                <a:cs typeface="Arial" panose="020B0604020202020204" pitchFamily="34" charset="0"/>
              </a:rPr>
              <a:t>. While writing the dialogue, you will also discuss the best ways to conduct the interview with the patience during the assessment. Choose one of the clinical cases above to write your dialogue.</a:t>
            </a:r>
          </a:p>
          <a:p>
            <a:pPr marL="342900" indent="-342900" algn="l">
              <a:buFont typeface="Arial" panose="020B0604020202020204" pitchFamily="34" charset="0"/>
              <a:buChar char="•"/>
            </a:pPr>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endParaRPr lang="en-GB" dirty="0" smtClean="0">
              <a:latin typeface="Arial" panose="020B0604020202020204" pitchFamily="34" charset="0"/>
              <a:cs typeface="Arial" panose="020B0604020202020204" pitchFamily="34" charset="0"/>
            </a:endParaRPr>
          </a:p>
          <a:p>
            <a:pPr algn="l"/>
            <a:endParaRPr lang="en-GB" dirty="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b="1" dirty="0">
                <a:latin typeface="Arial" panose="020B0604020202020204" pitchFamily="34" charset="0"/>
                <a:cs typeface="Arial" panose="020B0604020202020204" pitchFamily="34" charset="0"/>
              </a:rPr>
              <a:t>Role play</a:t>
            </a:r>
            <a:r>
              <a:rPr lang="en-GB" sz="2000" dirty="0">
                <a:latin typeface="Arial" panose="020B0604020202020204" pitchFamily="34" charset="0"/>
                <a:cs typeface="Arial" panose="020B0604020202020204" pitchFamily="34" charset="0"/>
              </a:rPr>
              <a:t>: </a:t>
            </a:r>
            <a:r>
              <a:rPr lang="en-GB" sz="2000" dirty="0" smtClean="0">
                <a:latin typeface="Arial" panose="020B0604020202020204" pitchFamily="34" charset="0"/>
                <a:cs typeface="Arial" panose="020B0604020202020204" pitchFamily="34" charset="0"/>
              </a:rPr>
              <a:t>Now </a:t>
            </a:r>
            <a:r>
              <a:rPr lang="en-GB" sz="2000" dirty="0">
                <a:latin typeface="Arial" panose="020B0604020202020204" pitchFamily="34" charset="0"/>
                <a:cs typeface="Arial" panose="020B0604020202020204" pitchFamily="34" charset="0"/>
              </a:rPr>
              <a:t>act out the interview. </a:t>
            </a:r>
            <a:endParaRPr lang="en-GB" sz="2000" dirty="0" smtClean="0">
              <a:latin typeface="Arial" panose="020B0604020202020204" pitchFamily="34" charset="0"/>
              <a:cs typeface="Arial" panose="020B0604020202020204" pitchFamily="34" charset="0"/>
            </a:endParaRPr>
          </a:p>
          <a:p>
            <a:pPr marL="342900" indent="-342900" algn="l">
              <a:buFont typeface="Arial" panose="020B0604020202020204" pitchFamily="34" charset="0"/>
              <a:buChar char="•"/>
            </a:pPr>
            <a:r>
              <a:rPr lang="en-GB" sz="2000" dirty="0" smtClean="0">
                <a:latin typeface="Arial" panose="020B0604020202020204" pitchFamily="34" charset="0"/>
                <a:cs typeface="Arial" panose="020B0604020202020204" pitchFamily="34" charset="0"/>
              </a:rPr>
              <a:t>Report the discussion to the class.</a:t>
            </a:r>
            <a:endParaRPr lang="en-GB" dirty="0" smtClean="0"/>
          </a:p>
          <a:p>
            <a:pPr marL="342900" indent="-342900" algn="l">
              <a:buFont typeface="Arial" panose="020B0604020202020204" pitchFamily="34" charset="0"/>
              <a:buChar char="•"/>
            </a:pPr>
            <a:endParaRPr lang="en-GB" dirty="0"/>
          </a:p>
        </p:txBody>
      </p:sp>
      <p:pic>
        <p:nvPicPr>
          <p:cNvPr id="4" name="Picture 3"/>
          <p:cNvPicPr>
            <a:picLocks noChangeAspect="1"/>
          </p:cNvPicPr>
          <p:nvPr/>
        </p:nvPicPr>
        <p:blipFill>
          <a:blip r:embed="rId2">
            <a:clrChange>
              <a:clrFrom>
                <a:srgbClr val="FFFFFF"/>
              </a:clrFrom>
              <a:clrTo>
                <a:srgbClr val="FFFFFF">
                  <a:alpha val="0"/>
                </a:srgbClr>
              </a:clrTo>
            </a:clrChange>
          </a:blip>
          <a:stretch>
            <a:fillRect/>
          </a:stretch>
        </p:blipFill>
        <p:spPr>
          <a:xfrm>
            <a:off x="9775801" y="4863655"/>
            <a:ext cx="2026994" cy="1502505"/>
          </a:xfrm>
          <a:prstGeom prst="rect">
            <a:avLst/>
          </a:prstGeom>
        </p:spPr>
      </p:pic>
    </p:spTree>
    <p:extLst>
      <p:ext uri="{BB962C8B-B14F-4D97-AF65-F5344CB8AC3E}">
        <p14:creationId xmlns:p14="http://schemas.microsoft.com/office/powerpoint/2010/main" val="2081277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821</TotalTime>
  <Words>249</Words>
  <Application>Microsoft Office PowerPoint</Application>
  <PresentationFormat>Widescreen</PresentationFormat>
  <Paragraphs>27</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Task Based Approach Activity by Micaela Moreyra</vt:lpstr>
      <vt:lpstr>PowerPoint Presentation</vt:lpstr>
      <vt:lpstr>PowerPoint Presentation</vt:lpstr>
    </vt:vector>
  </TitlesOfParts>
  <Company>King's College London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Theme: Servicios de Urgencia Communicative goal: Interviewing a patience, deciding to what area of Emergency the patience should be  Purpose of task:</dc:title>
  <dc:creator>MLC</dc:creator>
  <cp:lastModifiedBy>Allary, Magali</cp:lastModifiedBy>
  <cp:revision>45</cp:revision>
  <dcterms:created xsi:type="dcterms:W3CDTF">2016-08-29T21:54:53Z</dcterms:created>
  <dcterms:modified xsi:type="dcterms:W3CDTF">2016-09-13T11:56:11Z</dcterms:modified>
</cp:coreProperties>
</file>