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4"/>
  </p:notesMasterIdLst>
  <p:sldIdLst>
    <p:sldId id="256" r:id="rId2"/>
    <p:sldId id="280" r:id="rId3"/>
    <p:sldId id="283" r:id="rId4"/>
    <p:sldId id="285" r:id="rId5"/>
    <p:sldId id="286" r:id="rId6"/>
    <p:sldId id="289" r:id="rId7"/>
    <p:sldId id="305" r:id="rId8"/>
    <p:sldId id="266" r:id="rId9"/>
    <p:sldId id="270" r:id="rId10"/>
    <p:sldId id="272" r:id="rId11"/>
    <p:sldId id="292" r:id="rId12"/>
    <p:sldId id="294" r:id="rId13"/>
    <p:sldId id="291" r:id="rId14"/>
    <p:sldId id="295" r:id="rId15"/>
    <p:sldId id="290" r:id="rId16"/>
    <p:sldId id="297" r:id="rId17"/>
    <p:sldId id="298" r:id="rId18"/>
    <p:sldId id="300" r:id="rId19"/>
    <p:sldId id="304" r:id="rId20"/>
    <p:sldId id="301" r:id="rId21"/>
    <p:sldId id="302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ry, Magali" initials="AM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830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2T09:51:34.644" idx="10">
    <p:pos x="5897" y="1613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8-12T09:53:19.370" idx="11">
    <p:pos x="4270" y="2189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8-12T09:54:12.266" idx="12">
    <p:pos x="3773" y="3305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8-12T09:54:15.329" idx="13">
    <p:pos x="1505" y="303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2T09:48:07.425" idx="8">
    <p:pos x="1411" y="1786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8-12T09:48:44.524" idx="9">
    <p:pos x="2966" y="355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2T09:45:45.328" idx="6">
    <p:pos x="5674" y="1656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8-12T09:46:44.276" idx="7">
    <p:pos x="4500" y="220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2T09:39:44.070" idx="1">
    <p:pos x="4478" y="176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2T09:40:34.935" idx="2">
    <p:pos x="2649" y="1239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8-12T09:41:16.495" idx="3">
    <p:pos x="4327" y="316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2T09:42:35.549" idx="5">
    <p:pos x="4140" y="192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04BE1-4D3F-4F76-A5A9-53FFCEF42808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1920-A4A4-4A92-B160-0292D7739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9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1920-A4A4-4A92-B160-0292D77399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0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 covered</a:t>
            </a:r>
            <a:r>
              <a:rPr lang="en-GB" baseline="0" dirty="0" smtClean="0"/>
              <a:t> in class to be remobilized: </a:t>
            </a:r>
          </a:p>
          <a:p>
            <a:r>
              <a:rPr lang="en-GB" baseline="0" dirty="0" smtClean="0"/>
              <a:t>Greetings and how to introduce yourself</a:t>
            </a:r>
          </a:p>
          <a:p>
            <a:r>
              <a:rPr lang="en-GB" baseline="0" dirty="0" smtClean="0"/>
              <a:t>Numbers</a:t>
            </a:r>
          </a:p>
          <a:p>
            <a:r>
              <a:rPr lang="en-GB" baseline="0" dirty="0" smtClean="0"/>
              <a:t>Spelling</a:t>
            </a:r>
          </a:p>
          <a:p>
            <a:r>
              <a:rPr lang="en-GB" baseline="0" dirty="0" smtClean="0"/>
              <a:t>A formal or informal way to address patients according to the situation.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1920-A4A4-4A92-B160-0292D77399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9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pairs, students had to associate the picture with the word/ expression.</a:t>
            </a:r>
          </a:p>
          <a:p>
            <a:r>
              <a:rPr lang="en-GB" b="1" u="sng" baseline="0" dirty="0" smtClean="0"/>
              <a:t>Source: </a:t>
            </a:r>
            <a:r>
              <a:rPr lang="en-GB" baseline="0" dirty="0" smtClean="0"/>
              <a:t>imagiers.net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1920-A4A4-4A92-B160-0292D77399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3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can practiced their pronunciation by clicking</a:t>
            </a:r>
            <a:r>
              <a:rPr lang="en-GB" baseline="0" dirty="0" smtClean="0"/>
              <a:t> on each word and memorize the vocabulary at their own pace.</a:t>
            </a:r>
          </a:p>
          <a:p>
            <a:r>
              <a:rPr lang="en-GB" baseline="0" dirty="0" smtClean="0"/>
              <a:t>Other exercises are also provided so they can test themselves. </a:t>
            </a:r>
          </a:p>
          <a:p>
            <a:r>
              <a:rPr lang="en-GB" baseline="0" dirty="0" smtClean="0"/>
              <a:t>Source: http://www.maisondequartier.com/pedagogie/corps_voca/p_voca_corps.php?lang=en</a:t>
            </a:r>
          </a:p>
          <a:p>
            <a:endParaRPr lang="en-GB" baseline="0" dirty="0" smtClean="0"/>
          </a:p>
          <a:p>
            <a:r>
              <a:rPr lang="en-GB" baseline="0" dirty="0" smtClean="0"/>
              <a:t>Other source: http://www.languageguide.org/french/vocabulary/body/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1920-A4A4-4A92-B160-0292D77399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1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the first 27</a:t>
            </a:r>
            <a:r>
              <a:rPr lang="en-GB" baseline="0" dirty="0" smtClean="0"/>
              <a:t> seconds.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1920-A4A4-4A92-B160-0292D77399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2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Doctor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suggested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his</a:t>
            </a:r>
            <a:r>
              <a:rPr lang="fr-FR" baseline="0" dirty="0" smtClean="0"/>
              <a:t> patient to go to the </a:t>
            </a:r>
            <a:r>
              <a:rPr lang="fr-FR" baseline="0" dirty="0" err="1" smtClean="0"/>
              <a:t>Pharmacy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directly</a:t>
            </a:r>
            <a:r>
              <a:rPr lang="fr-FR" baseline="0" dirty="0" smtClean="0"/>
              <a:t>…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1920-A4A4-4A92-B160-0292D77399F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1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71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7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1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1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03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53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2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2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7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05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74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64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50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3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68AA-F56D-47FC-BBBE-D7D17FA571EB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CB21-17DD-4BD3-9575-1B4CFA35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8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LQSn1aHzX8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comments" Target="../comments/commen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31" y="609600"/>
            <a:ext cx="6286500" cy="5181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4" y="609598"/>
            <a:ext cx="4568921" cy="472751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French for Medics</a:t>
            </a:r>
            <a:br>
              <a:rPr lang="en-GB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Beginners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069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1278"/>
            <a:ext cx="9905998" cy="700996"/>
          </a:xfrm>
        </p:spPr>
        <p:txBody>
          <a:bodyPr/>
          <a:lstStyle/>
          <a:p>
            <a:pPr algn="ctr"/>
            <a:r>
              <a:rPr lang="en-GB" dirty="0"/>
              <a:t>E-learning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37" y="1145893"/>
            <a:ext cx="7963381" cy="5243331"/>
          </a:xfrm>
        </p:spPr>
      </p:pic>
    </p:spTree>
    <p:extLst>
      <p:ext uri="{BB962C8B-B14F-4D97-AF65-F5344CB8AC3E}">
        <p14:creationId xmlns:p14="http://schemas.microsoft.com/office/powerpoint/2010/main" val="14582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Authentic documents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At the Pharmacy</a:t>
            </a:r>
            <a:endParaRPr lang="en-GB" dirty="0"/>
          </a:p>
        </p:txBody>
      </p:sp>
      <p:pic>
        <p:nvPicPr>
          <p:cNvPr id="6" name="dLQSn1aHzX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08413" y="27336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1278"/>
            <a:ext cx="9905998" cy="700996"/>
          </a:xfrm>
        </p:spPr>
        <p:txBody>
          <a:bodyPr/>
          <a:lstStyle/>
          <a:p>
            <a:pPr algn="ctr"/>
            <a:r>
              <a:rPr lang="en-GB" dirty="0" smtClean="0"/>
              <a:t>Authentic documents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93913"/>
            <a:ext cx="9905999" cy="5466522"/>
          </a:xfrm>
        </p:spPr>
        <p:txBody>
          <a:bodyPr>
            <a:noAutofit/>
          </a:bodyPr>
          <a:lstStyle/>
          <a:p>
            <a:r>
              <a:rPr lang="en-GB" sz="2800" dirty="0" smtClean="0"/>
              <a:t>Authentic documents are rich linguistic and cultural pedagogical resources: </a:t>
            </a:r>
          </a:p>
          <a:p>
            <a:pPr lvl="1"/>
            <a:r>
              <a:rPr lang="en-GB" sz="2800" dirty="0" smtClean="0"/>
              <a:t>Focus on visual clues.</a:t>
            </a:r>
          </a:p>
          <a:p>
            <a:pPr lvl="1"/>
            <a:r>
              <a:rPr lang="en-GB" sz="2800" dirty="0" smtClean="0"/>
              <a:t>Listening comprehension questions in line with their linguistic abilities. </a:t>
            </a:r>
          </a:p>
          <a:p>
            <a:pPr lvl="1"/>
            <a:r>
              <a:rPr lang="en-GB" sz="2800" dirty="0" smtClean="0"/>
              <a:t>Cultural differences (medicines you can obtain over the counter).</a:t>
            </a:r>
          </a:p>
          <a:p>
            <a:pPr lvl="1"/>
            <a:r>
              <a:rPr lang="en-GB" sz="2800" dirty="0" smtClean="0"/>
              <a:t>Introduce new medical lexicon or review </a:t>
            </a:r>
            <a:r>
              <a:rPr lang="en-GB" sz="2800" i="1" dirty="0" smtClean="0"/>
              <a:t>in context </a:t>
            </a:r>
            <a:r>
              <a:rPr lang="en-GB" sz="2800" dirty="0" smtClean="0"/>
              <a:t>vocabulary previously studied.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31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4" y="239211"/>
            <a:ext cx="10451128" cy="60574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Audio documents introducing new vocabulary</a:t>
            </a:r>
            <a:endParaRPr lang="en-GB" dirty="0"/>
          </a:p>
        </p:txBody>
      </p:sp>
      <p:pic>
        <p:nvPicPr>
          <p:cNvPr id="7" name="Dialogue Chez le Docteur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6213" y="2887663"/>
            <a:ext cx="609600" cy="6096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4887" y="844953"/>
            <a:ext cx="6877878" cy="579891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sz="2400" dirty="0"/>
              <a:t>– What brings you here?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I fell and hurt my arm.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Can you remove your vest? Let’s see. Indeed, it’s swollen. When did you fall?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This morning, I went down the stairs and missed a step. I put an ice </a:t>
            </a:r>
            <a:r>
              <a:rPr lang="en-GB" sz="2400" dirty="0" smtClean="0"/>
              <a:t>pack </a:t>
            </a:r>
            <a:r>
              <a:rPr lang="en-GB" sz="2400" dirty="0"/>
              <a:t>on it, but the pain is only getting worse.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Is it hurting now?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Here, it’s a little better compared to earlier.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We’re going to do an x-ray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…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You have a fracture (in your arm).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Will it be fractured for a long time?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 – At least six weeks if your arm </a:t>
            </a:r>
            <a:r>
              <a:rPr lang="en-GB" sz="2400" dirty="0" smtClean="0"/>
              <a:t>remains </a:t>
            </a:r>
            <a:r>
              <a:rPr lang="en-GB" sz="2400" dirty="0"/>
              <a:t>completely stationary.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412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357809"/>
            <a:ext cx="9905998" cy="874643"/>
          </a:xfrm>
        </p:spPr>
        <p:txBody>
          <a:bodyPr/>
          <a:lstStyle/>
          <a:p>
            <a:pPr algn="ctr"/>
            <a:r>
              <a:rPr lang="en-GB" dirty="0" smtClean="0"/>
              <a:t>Listening comprehension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152939"/>
            <a:ext cx="10089805" cy="52677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1) Students listen to an audio-document and focus on the medical aspects: </a:t>
            </a:r>
          </a:p>
          <a:p>
            <a:pPr lvl="1"/>
            <a:r>
              <a:rPr lang="en-GB" sz="2600" dirty="0" smtClean="0"/>
              <a:t>Where is the dialogue taking place?</a:t>
            </a:r>
          </a:p>
          <a:p>
            <a:pPr lvl="1"/>
            <a:r>
              <a:rPr lang="en-GB" sz="2600" dirty="0" smtClean="0"/>
              <a:t>What is the problem? </a:t>
            </a:r>
          </a:p>
          <a:p>
            <a:pPr lvl="1"/>
            <a:r>
              <a:rPr lang="en-GB" sz="2600" dirty="0" smtClean="0"/>
              <a:t>Students share in pairs what they were able to understand. </a:t>
            </a:r>
          </a:p>
          <a:p>
            <a:pPr marL="0" indent="0">
              <a:buNone/>
            </a:pPr>
            <a:r>
              <a:rPr lang="en-GB" sz="2600" dirty="0" smtClean="0"/>
              <a:t>2) Students listen to the document a second time and answer the questions in pairs. </a:t>
            </a:r>
          </a:p>
          <a:p>
            <a:pPr lvl="1"/>
            <a:r>
              <a:rPr lang="en-GB" sz="2600" dirty="0" smtClean="0"/>
              <a:t>What is Sylvia’s health issue?</a:t>
            </a:r>
          </a:p>
          <a:p>
            <a:pPr lvl="1"/>
            <a:r>
              <a:rPr lang="en-GB" sz="2600" dirty="0" smtClean="0"/>
              <a:t>How did it happen?</a:t>
            </a:r>
          </a:p>
          <a:p>
            <a:pPr lvl="1"/>
            <a:r>
              <a:rPr lang="en-GB" sz="2600" dirty="0" smtClean="0"/>
              <a:t>What are the symptoms?</a:t>
            </a:r>
          </a:p>
          <a:p>
            <a:pPr lvl="1"/>
            <a:r>
              <a:rPr lang="en-GB" sz="2600" dirty="0" smtClean="0"/>
              <a:t>Is she in pain? </a:t>
            </a:r>
          </a:p>
          <a:p>
            <a:pPr lvl="1"/>
            <a:r>
              <a:rPr lang="en-GB" sz="2600" dirty="0" smtClean="0"/>
              <a:t>What is the Doctor’s diagnostic?</a:t>
            </a:r>
          </a:p>
          <a:p>
            <a:pPr lvl="1"/>
            <a:r>
              <a:rPr lang="en-GB" sz="2600" dirty="0" smtClean="0"/>
              <a:t>How long will the recovery take? </a:t>
            </a:r>
          </a:p>
          <a:p>
            <a:pPr marL="0" indent="0">
              <a:buNone/>
            </a:pPr>
            <a:r>
              <a:rPr lang="en-GB" sz="2600" dirty="0" smtClean="0"/>
              <a:t>3) Post- activity to expand students’ vocabulary / expressions (transcript of the dialogue if necessary).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THE </a:t>
            </a:r>
            <a:r>
              <a:rPr lang="en-GB" sz="4400" dirty="0" err="1" smtClean="0"/>
              <a:t>TASk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3600" dirty="0" smtClean="0"/>
              <a:t>At the doctor’s office: </a:t>
            </a:r>
          </a:p>
          <a:p>
            <a:pPr algn="ctr"/>
            <a:r>
              <a:rPr lang="en-GB" sz="3600" dirty="0" smtClean="0"/>
              <a:t>your first consultation in French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406" y="1564821"/>
            <a:ext cx="3147270" cy="24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Warm up activity</a:t>
            </a:r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2654" y="1703550"/>
            <a:ext cx="6018319" cy="43990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5009" y="1679644"/>
            <a:ext cx="41042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your opinion, why are these people waiting to see the Doctor</a:t>
            </a:r>
            <a:r>
              <a:rPr lang="en-GB" sz="2800" dirty="0"/>
              <a:t> 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-  Introduce the topic of the task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Recall medical vocabulary.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Brainstorm about potential situations to prepare the task.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22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The CONTEXT</a:t>
            </a:r>
            <a:br>
              <a:rPr lang="en-GB" b="1" dirty="0" smtClean="0"/>
            </a:br>
            <a:r>
              <a:rPr lang="en-GB" b="1" dirty="0" smtClean="0"/>
              <a:t>Conduct your first consultation in French</a:t>
            </a:r>
            <a:endParaRPr lang="en-GB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5739" y="1812164"/>
            <a:ext cx="5324063" cy="533471"/>
          </a:xfrm>
        </p:spPr>
        <p:txBody>
          <a:bodyPr/>
          <a:lstStyle/>
          <a:p>
            <a:pPr algn="ctr"/>
            <a:r>
              <a:rPr lang="fr-FR" dirty="0" smtClean="0"/>
              <a:t>As a </a:t>
            </a:r>
            <a:r>
              <a:rPr lang="fr-FR" dirty="0" err="1" smtClean="0"/>
              <a:t>Doctor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15010" y="2365513"/>
            <a:ext cx="5204792" cy="393589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You are a junior Doctor and replacing a Doctor in a French Doctor’s office during the holidays.</a:t>
            </a:r>
          </a:p>
          <a:p>
            <a:r>
              <a:rPr lang="en-GB" dirty="0" smtClean="0"/>
              <a:t>You will need to fill out a patient form (surname, first name, date of birth, weight and height). </a:t>
            </a:r>
          </a:p>
          <a:p>
            <a:r>
              <a:rPr lang="en-GB" dirty="0" smtClean="0"/>
              <a:t>Ask about the health issue, how it happened.</a:t>
            </a:r>
          </a:p>
          <a:p>
            <a:r>
              <a:rPr lang="en-GB" dirty="0" smtClean="0"/>
              <a:t>Family histories about health conditions/ life style/ exercising.</a:t>
            </a:r>
          </a:p>
          <a:p>
            <a:r>
              <a:rPr lang="en-GB" dirty="0" smtClean="0"/>
              <a:t>Potential allergies.</a:t>
            </a:r>
          </a:p>
          <a:p>
            <a:r>
              <a:rPr lang="en-GB" dirty="0" smtClean="0"/>
              <a:t>Diagnostic.</a:t>
            </a:r>
          </a:p>
          <a:p>
            <a:r>
              <a:rPr lang="en-GB" dirty="0" smtClean="0"/>
              <a:t>Recommendations/ treatment.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6301417" y="1729408"/>
            <a:ext cx="4646602" cy="536713"/>
          </a:xfrm>
        </p:spPr>
        <p:txBody>
          <a:bodyPr/>
          <a:lstStyle/>
          <a:p>
            <a:pPr algn="ctr"/>
            <a:r>
              <a:rPr lang="fr-FR" dirty="0" smtClean="0"/>
              <a:t> as a patient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6172200" y="2286001"/>
            <a:ext cx="4875210" cy="4015408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 smtClean="0"/>
              <a:t>You need to see a Doctor. </a:t>
            </a:r>
          </a:p>
          <a:p>
            <a:r>
              <a:rPr lang="en-GB" sz="2800" dirty="0" smtClean="0"/>
              <a:t>Create an identity (name, age, weight, etc.)</a:t>
            </a:r>
          </a:p>
          <a:p>
            <a:r>
              <a:rPr lang="en-GB" sz="2800" dirty="0" smtClean="0"/>
              <a:t>Think about your health issue, your family history about health conditions, your life style, exercising.</a:t>
            </a:r>
          </a:p>
          <a:p>
            <a:r>
              <a:rPr lang="en-GB" sz="2800" dirty="0" smtClean="0"/>
              <a:t>Your allergies.</a:t>
            </a:r>
          </a:p>
          <a:p>
            <a:r>
              <a:rPr lang="en-GB" sz="2800" dirty="0" smtClean="0"/>
              <a:t>Ask questions about how long recovery will take, potential side-effects, questions you may have about the treatment.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4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2108"/>
          </a:xfrm>
        </p:spPr>
        <p:txBody>
          <a:bodyPr/>
          <a:lstStyle/>
          <a:p>
            <a:pPr algn="ctr"/>
            <a:r>
              <a:rPr lang="en-GB" b="1" dirty="0" smtClean="0"/>
              <a:t>Learning context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30017"/>
            <a:ext cx="9905999" cy="455212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The warm-up activity has allowed students to brainstorm about potential situations. </a:t>
            </a:r>
            <a:endParaRPr lang="en-GB" sz="2800" dirty="0"/>
          </a:p>
          <a:p>
            <a:r>
              <a:rPr lang="en-GB" sz="2800" dirty="0" smtClean="0"/>
              <a:t>Each student prepares two scenarios: as a patient and as a Doctor. </a:t>
            </a:r>
          </a:p>
          <a:p>
            <a:r>
              <a:rPr lang="en-GB" sz="2800" dirty="0" smtClean="0"/>
              <a:t>They prepare the activity on their own but have the opportunity to ask the instructor or each other questions on linguistic issues.</a:t>
            </a:r>
          </a:p>
          <a:p>
            <a:r>
              <a:rPr lang="en-GB" sz="2800" dirty="0"/>
              <a:t>Students will need to rely on their medical knowledge as well as their linguistic skills. </a:t>
            </a:r>
            <a:endParaRPr lang="en-GB" sz="2800" dirty="0" smtClean="0"/>
          </a:p>
          <a:p>
            <a:r>
              <a:rPr lang="en-GB" sz="2800" dirty="0" smtClean="0"/>
              <a:t>Detailed feedback is provided and does not focus solely on linguistic errors.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9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POTENTIAL Follow-up activities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As homework: </a:t>
            </a:r>
          </a:p>
          <a:p>
            <a:pPr lvl="1"/>
            <a:r>
              <a:rPr lang="en-GB" sz="2800" dirty="0" smtClean="0"/>
              <a:t>Students need to write a clear prescription specifying their medical instructions. 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 smtClean="0"/>
              <a:t>On a forum: How to avoid getting sick in the winter… advice from </a:t>
            </a:r>
            <a:r>
              <a:rPr lang="en-GB" sz="2800" dirty="0" err="1" smtClean="0"/>
              <a:t>Dr.</a:t>
            </a:r>
            <a:r>
              <a:rPr lang="en-GB" sz="2800" dirty="0" smtClean="0"/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2466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375450"/>
            <a:ext cx="9905998" cy="770444"/>
          </a:xfrm>
        </p:spPr>
        <p:txBody>
          <a:bodyPr/>
          <a:lstStyle/>
          <a:p>
            <a:pPr algn="ctr"/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background information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365813"/>
            <a:ext cx="10268710" cy="495547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Offered as a One Term Module (10 weeks).</a:t>
            </a:r>
          </a:p>
          <a:p>
            <a:r>
              <a:rPr lang="en-GB" sz="2800" dirty="0" smtClean="0"/>
              <a:t>30 hours of face to face and 10 hours of e-learning component.</a:t>
            </a:r>
          </a:p>
          <a:p>
            <a:r>
              <a:rPr lang="en-GB" sz="2800" dirty="0" smtClean="0"/>
              <a:t>Students are expected to spend 5-7 hours per week as independent learning.</a:t>
            </a:r>
          </a:p>
          <a:p>
            <a:r>
              <a:rPr lang="en-GB" sz="2800" dirty="0" smtClean="0"/>
              <a:t>Content of the course: </a:t>
            </a:r>
          </a:p>
          <a:p>
            <a:pPr lvl="1"/>
            <a:r>
              <a:rPr lang="en-GB" sz="2400" dirty="0" smtClean="0"/>
              <a:t>A medical content on top of what is </a:t>
            </a:r>
            <a:r>
              <a:rPr lang="en-GB" sz="2400" dirty="0"/>
              <a:t>covered in Stage </a:t>
            </a:r>
            <a:r>
              <a:rPr lang="en-GB" sz="2400" dirty="0" smtClean="0"/>
              <a:t>1. </a:t>
            </a:r>
          </a:p>
          <a:p>
            <a:pPr lvl="1"/>
            <a:r>
              <a:rPr lang="en-GB" sz="2400" dirty="0" smtClean="0"/>
              <a:t>Very condensed syllabus but students </a:t>
            </a:r>
            <a:r>
              <a:rPr lang="en-GB" sz="2400" dirty="0"/>
              <a:t>are prepared to continue learning </a:t>
            </a:r>
            <a:r>
              <a:rPr lang="en-GB" sz="2400" dirty="0" smtClean="0"/>
              <a:t>French in </a:t>
            </a:r>
            <a:r>
              <a:rPr lang="en-GB" sz="2400" dirty="0"/>
              <a:t>stage 2. </a:t>
            </a:r>
            <a:endParaRPr lang="en-GB" sz="2400" dirty="0" smtClean="0"/>
          </a:p>
          <a:p>
            <a:pPr lvl="1"/>
            <a:r>
              <a:rPr lang="en-GB" sz="2400" dirty="0" smtClean="0"/>
              <a:t>An e-portfolio in line with the material covered in class. </a:t>
            </a:r>
            <a:endParaRPr lang="en-GB" sz="2400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52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2230"/>
          </a:xfrm>
        </p:spPr>
        <p:txBody>
          <a:bodyPr/>
          <a:lstStyle/>
          <a:p>
            <a:pPr algn="ctr"/>
            <a:r>
              <a:rPr lang="en-GB" b="1" dirty="0" err="1" smtClean="0"/>
              <a:t>COnClusion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0504"/>
            <a:ext cx="9905999" cy="4830418"/>
          </a:xfrm>
        </p:spPr>
        <p:txBody>
          <a:bodyPr>
            <a:normAutofit/>
          </a:bodyPr>
          <a:lstStyle/>
          <a:p>
            <a:r>
              <a:rPr lang="en-GB" dirty="0" smtClean="0"/>
              <a:t>The task is goal-oriented as students have to provide a clear diagnostic, offer recommendations and be able to explain a treatment.</a:t>
            </a:r>
          </a:p>
          <a:p>
            <a:r>
              <a:rPr lang="en-GB" dirty="0" smtClean="0"/>
              <a:t>To convey meaning, students rely on knowledge acquired in class but also outside class such as: </a:t>
            </a:r>
          </a:p>
          <a:p>
            <a:pPr lvl="1"/>
            <a:r>
              <a:rPr lang="en-GB" dirty="0" smtClean="0"/>
              <a:t>Their medical knowledge</a:t>
            </a:r>
          </a:p>
          <a:p>
            <a:pPr lvl="1"/>
            <a:r>
              <a:rPr lang="en-GB" dirty="0" smtClean="0"/>
              <a:t>Their linguistic knowledge in French: </a:t>
            </a:r>
          </a:p>
          <a:p>
            <a:pPr lvl="2"/>
            <a:r>
              <a:rPr lang="en-GB" dirty="0" smtClean="0"/>
              <a:t>Use of all tenses (</a:t>
            </a:r>
            <a:r>
              <a:rPr lang="en-GB" dirty="0"/>
              <a:t>present/ passé- what happened/ future- what will the side effect </a:t>
            </a:r>
            <a:r>
              <a:rPr lang="en-GB" dirty="0" smtClean="0"/>
              <a:t>be)</a:t>
            </a:r>
          </a:p>
          <a:p>
            <a:pPr lvl="2"/>
            <a:r>
              <a:rPr lang="en-GB" dirty="0" smtClean="0"/>
              <a:t>Display their ability to ask and answer questions</a:t>
            </a:r>
          </a:p>
          <a:p>
            <a:pPr lvl="2"/>
            <a:r>
              <a:rPr lang="en-GB" dirty="0" smtClean="0"/>
              <a:t>Reuse in context medical vocabulary (medicine, illnesses, symptoms, etc.)</a:t>
            </a:r>
          </a:p>
          <a:p>
            <a:pPr lvl="1"/>
            <a:r>
              <a:rPr lang="en-GB" dirty="0" smtClean="0"/>
              <a:t>Their cross-cultural competence: carte </a:t>
            </a:r>
            <a:r>
              <a:rPr lang="en-GB" dirty="0" err="1" smtClean="0"/>
              <a:t>vitale</a:t>
            </a:r>
            <a:r>
              <a:rPr lang="en-GB" dirty="0" smtClean="0"/>
              <a:t>, payment, </a:t>
            </a:r>
            <a:r>
              <a:rPr lang="en-GB" dirty="0"/>
              <a:t>a diagnostic that is culturally </a:t>
            </a:r>
            <a:r>
              <a:rPr lang="en-GB" dirty="0" smtClean="0"/>
              <a:t>plausible, etc.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79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2230"/>
          </a:xfrm>
        </p:spPr>
        <p:txBody>
          <a:bodyPr/>
          <a:lstStyle/>
          <a:p>
            <a:pPr algn="ctr"/>
            <a:r>
              <a:rPr lang="en-GB" b="1" dirty="0" smtClean="0"/>
              <a:t>Advantages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89652"/>
            <a:ext cx="9905999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The teaching approach based on simulation is similar to their medical training and is designed to be very practical. The hands-on  tasks enhance  students’ motivation.</a:t>
            </a:r>
          </a:p>
          <a:p>
            <a:r>
              <a:rPr lang="en-GB" dirty="0" smtClean="0"/>
              <a:t>The pedagogical approach is student-centred: students are highly engaged in the task and gain agency. The instructor’s role is to guide them in their learning process. </a:t>
            </a:r>
          </a:p>
          <a:p>
            <a:r>
              <a:rPr lang="en-GB" dirty="0" smtClean="0"/>
              <a:t>Room for improvement: the e-portfolio should be re-designed around medical tasks.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9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smtClean="0"/>
              <a:t>Thank you</a:t>
            </a:r>
            <a:endParaRPr lang="en-GB" sz="80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4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8317"/>
          </a:xfrm>
        </p:spPr>
        <p:txBody>
          <a:bodyPr/>
          <a:lstStyle/>
          <a:p>
            <a:pPr algn="ctr"/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1478"/>
            <a:ext cx="10288588" cy="4089723"/>
          </a:xfrm>
        </p:spPr>
        <p:txBody>
          <a:bodyPr/>
          <a:lstStyle/>
          <a:p>
            <a:r>
              <a:rPr lang="en-GB" sz="2800" dirty="0"/>
              <a:t>Create a learning environment where students have the opportunity to mobilize their linguistic knowledge to convey meaning. </a:t>
            </a:r>
          </a:p>
          <a:p>
            <a:r>
              <a:rPr lang="en-GB" sz="2800" dirty="0" smtClean="0"/>
              <a:t>Activities are very much connected to real-life situations to be as practical as possible</a:t>
            </a:r>
            <a:r>
              <a:rPr lang="en-GB" sz="2800" dirty="0"/>
              <a:t> </a:t>
            </a:r>
            <a:r>
              <a:rPr lang="en-GB" sz="2800" dirty="0" smtClean="0"/>
              <a:t>and can be introduced as soon as the first sessions. </a:t>
            </a:r>
          </a:p>
          <a:p>
            <a:r>
              <a:rPr lang="en-GB" sz="2800" dirty="0"/>
              <a:t>The activities are </a:t>
            </a:r>
            <a:r>
              <a:rPr lang="en-GB" sz="2800" dirty="0" smtClean="0"/>
              <a:t>goal-oriented</a:t>
            </a:r>
            <a:r>
              <a:rPr lang="en-GB" sz="2800" dirty="0"/>
              <a:t>, communicative in nature. </a:t>
            </a:r>
          </a:p>
        </p:txBody>
      </p:sp>
    </p:spTree>
    <p:extLst>
      <p:ext uri="{BB962C8B-B14F-4D97-AF65-F5344CB8AC3E}">
        <p14:creationId xmlns:p14="http://schemas.microsoft.com/office/powerpoint/2010/main" val="11147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5469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Example </a:t>
            </a:r>
            <a:r>
              <a:rPr lang="en-GB" sz="5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session </a:t>
            </a:r>
            <a:r>
              <a:rPr lang="en-GB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2)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905999" cy="4890052"/>
          </a:xfrm>
        </p:spPr>
        <p:txBody>
          <a:bodyPr>
            <a:normAutofit/>
          </a:bodyPr>
          <a:lstStyle/>
          <a:p>
            <a:r>
              <a:rPr lang="en-GB" sz="2800" b="1" dirty="0"/>
              <a:t>Greetings and </a:t>
            </a:r>
            <a:r>
              <a:rPr lang="en-GB" sz="2800" b="1" dirty="0" smtClean="0"/>
              <a:t>presentations: role play at the emergency room</a:t>
            </a:r>
          </a:p>
          <a:p>
            <a:r>
              <a:rPr lang="en-GB" sz="2800" b="1" dirty="0" smtClean="0"/>
              <a:t>Situations: </a:t>
            </a:r>
            <a:endParaRPr lang="en-GB" sz="2800" dirty="0" smtClean="0"/>
          </a:p>
          <a:p>
            <a:pPr lvl="1">
              <a:lnSpc>
                <a:spcPct val="100000"/>
              </a:lnSpc>
            </a:pPr>
            <a:r>
              <a:rPr lang="en-GB" sz="2800" b="1" dirty="0" smtClean="0"/>
              <a:t>A. </a:t>
            </a:r>
            <a:r>
              <a:rPr lang="en-GB" sz="2800" b="1" dirty="0" smtClean="0">
                <a:solidFill>
                  <a:srgbClr val="0070C0"/>
                </a:solidFill>
              </a:rPr>
              <a:t>Student A </a:t>
            </a:r>
            <a:r>
              <a:rPr lang="en-GB" sz="2800" b="1" dirty="0" smtClean="0"/>
              <a:t>: you work at the reception of the A&amp;E (emergency room) where you need to register patients. </a:t>
            </a:r>
            <a:r>
              <a:rPr lang="en-GB" sz="2800" b="1" dirty="0">
                <a:solidFill>
                  <a:srgbClr val="0070C0"/>
                </a:solidFill>
              </a:rPr>
              <a:t>Student </a:t>
            </a:r>
            <a:r>
              <a:rPr lang="en-GB" sz="2800" b="1" dirty="0" smtClean="0">
                <a:solidFill>
                  <a:srgbClr val="0070C0"/>
                </a:solidFill>
              </a:rPr>
              <a:t>B </a:t>
            </a:r>
            <a:r>
              <a:rPr lang="en-GB" sz="2800" b="1" dirty="0" smtClean="0"/>
              <a:t>: You are fourteen years old and need to be registered before being able to see a Doctor.</a:t>
            </a:r>
          </a:p>
          <a:p>
            <a:pPr lvl="1">
              <a:lnSpc>
                <a:spcPct val="100000"/>
              </a:lnSpc>
            </a:pPr>
            <a:r>
              <a:rPr lang="en-GB" sz="2800" b="1" dirty="0" smtClean="0"/>
              <a:t>B. </a:t>
            </a:r>
            <a:r>
              <a:rPr lang="en-GB" sz="2800" b="1" dirty="0" smtClean="0">
                <a:solidFill>
                  <a:srgbClr val="FF0000"/>
                </a:solidFill>
              </a:rPr>
              <a:t>Swap roles- </a:t>
            </a:r>
            <a:r>
              <a:rPr lang="en-GB" sz="2800" b="1" dirty="0">
                <a:solidFill>
                  <a:srgbClr val="0070C0"/>
                </a:solidFill>
              </a:rPr>
              <a:t>Student </a:t>
            </a:r>
            <a:r>
              <a:rPr lang="en-GB" sz="2800" b="1" dirty="0" smtClean="0">
                <a:solidFill>
                  <a:srgbClr val="0070C0"/>
                </a:solidFill>
              </a:rPr>
              <a:t>B: </a:t>
            </a:r>
            <a:r>
              <a:rPr lang="en-GB" sz="2800" b="1" dirty="0"/>
              <a:t>you work at the reception of the </a:t>
            </a:r>
            <a:r>
              <a:rPr lang="en-GB" sz="2800" b="1" dirty="0" smtClean="0"/>
              <a:t>A&amp;E (emergency room) </a:t>
            </a:r>
            <a:r>
              <a:rPr lang="en-GB" sz="2800" b="1" dirty="0"/>
              <a:t>where you need to register patients. </a:t>
            </a:r>
            <a:r>
              <a:rPr lang="en-GB" sz="2800" b="1" dirty="0" smtClean="0">
                <a:solidFill>
                  <a:srgbClr val="0070C0"/>
                </a:solidFill>
              </a:rPr>
              <a:t>Student A</a:t>
            </a:r>
            <a:r>
              <a:rPr lang="en-GB" sz="2800" b="1" dirty="0" smtClean="0"/>
              <a:t>: You are fifty years old.</a:t>
            </a:r>
            <a:endParaRPr lang="en-GB" sz="2800" b="1" dirty="0"/>
          </a:p>
          <a:p>
            <a:pPr>
              <a:lnSpc>
                <a:spcPct val="100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375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133" y="335665"/>
            <a:ext cx="9905998" cy="65975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For Example </a:t>
            </a:r>
            <a:r>
              <a:rPr lang="en-GB" sz="53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session </a:t>
            </a:r>
            <a:r>
              <a:rPr lang="en-GB" sz="5400" dirty="0">
                <a:latin typeface="Aharoni" panose="02010803020104030203" pitchFamily="2" charset="-79"/>
                <a:cs typeface="Aharoni" panose="02010803020104030203" pitchFamily="2" charset="-79"/>
              </a:rPr>
              <a:t>2)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80618"/>
            <a:ext cx="9905999" cy="5440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Registration Form to be filled: </a:t>
            </a:r>
          </a:p>
          <a:p>
            <a:r>
              <a:rPr lang="fr-BE" b="1" dirty="0"/>
              <a:t>Nom </a:t>
            </a:r>
            <a:r>
              <a:rPr lang="fr-BE" b="1" dirty="0" smtClean="0"/>
              <a:t>: </a:t>
            </a:r>
            <a:r>
              <a:rPr lang="fr-BE" b="1" dirty="0" err="1" smtClean="0"/>
              <a:t>Formal</a:t>
            </a:r>
            <a:r>
              <a:rPr lang="fr-BE" b="1" dirty="0" smtClean="0"/>
              <a:t>/ </a:t>
            </a:r>
            <a:r>
              <a:rPr lang="fr-BE" b="1" dirty="0" err="1" smtClean="0"/>
              <a:t>informal</a:t>
            </a:r>
            <a:endParaRPr lang="en-GB" dirty="0"/>
          </a:p>
          <a:p>
            <a:r>
              <a:rPr lang="fr-BE" b="1" dirty="0"/>
              <a:t>Prénom : </a:t>
            </a:r>
            <a:endParaRPr lang="fr-BE" b="1" dirty="0" smtClean="0"/>
          </a:p>
          <a:p>
            <a:r>
              <a:rPr lang="fr-BE" b="1" dirty="0" smtClean="0"/>
              <a:t>Téléphone</a:t>
            </a:r>
            <a:r>
              <a:rPr lang="fr-BE" b="1" dirty="0"/>
              <a:t> </a:t>
            </a:r>
            <a:r>
              <a:rPr lang="fr-BE" b="1" dirty="0" smtClean="0"/>
              <a:t>:</a:t>
            </a:r>
            <a:endParaRPr lang="en-GB" dirty="0"/>
          </a:p>
          <a:p>
            <a:r>
              <a:rPr lang="fr-BE" b="1" dirty="0"/>
              <a:t>Adresse email :</a:t>
            </a:r>
          </a:p>
          <a:p>
            <a:r>
              <a:rPr lang="fr-BE" b="1" dirty="0"/>
              <a:t>Numéro de carte vitale:</a:t>
            </a:r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r>
              <a:rPr lang="fr-BE" b="1" dirty="0"/>
              <a:t>@ = arobase			</a:t>
            </a:r>
            <a:endParaRPr lang="fr-BE" b="1" dirty="0" smtClean="0"/>
          </a:p>
          <a:p>
            <a:pPr marL="0" indent="0">
              <a:buNone/>
            </a:pPr>
            <a:r>
              <a:rPr lang="fr-BE" b="1" dirty="0" smtClean="0"/>
              <a:t>point </a:t>
            </a:r>
            <a:r>
              <a:rPr lang="fr-BE" b="1" dirty="0"/>
              <a:t>(</a:t>
            </a:r>
            <a:r>
              <a:rPr lang="fr-BE" b="1" dirty="0" err="1"/>
              <a:t>gmail</a:t>
            </a:r>
            <a:r>
              <a:rPr lang="fr-BE" b="1" dirty="0"/>
              <a:t> point </a:t>
            </a:r>
            <a:r>
              <a:rPr lang="fr-BE" b="1" dirty="0" err="1"/>
              <a:t>com</a:t>
            </a:r>
            <a:r>
              <a:rPr lang="fr-BE" b="1" dirty="0"/>
              <a:t>)</a:t>
            </a: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21" y="3072896"/>
            <a:ext cx="554784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5469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MEDICAL Topics COVERED over the term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1478"/>
            <a:ext cx="9905999" cy="4619809"/>
          </a:xfrm>
        </p:spPr>
        <p:txBody>
          <a:bodyPr>
            <a:normAutofit lnSpcReduction="10000"/>
          </a:bodyPr>
          <a:lstStyle/>
          <a:p>
            <a:r>
              <a:rPr lang="en-GB" sz="3000" b="1" dirty="0"/>
              <a:t>Medical professions and hospital departments</a:t>
            </a:r>
          </a:p>
          <a:p>
            <a:r>
              <a:rPr lang="en-GB" sz="3000" b="1" dirty="0" smtClean="0"/>
              <a:t>Body parts</a:t>
            </a:r>
          </a:p>
          <a:p>
            <a:r>
              <a:rPr lang="en-GB" sz="3000" b="1" dirty="0" smtClean="0"/>
              <a:t>Benign health issues (cold, flu)</a:t>
            </a:r>
          </a:p>
          <a:p>
            <a:r>
              <a:rPr lang="en-GB" sz="3000" b="1" dirty="0" smtClean="0"/>
              <a:t>Common symptoms: headaches, fever, vomiting, etc.</a:t>
            </a:r>
          </a:p>
          <a:p>
            <a:r>
              <a:rPr lang="en-GB" sz="3000" b="1" dirty="0" smtClean="0"/>
              <a:t>Common medicines</a:t>
            </a:r>
          </a:p>
          <a:p>
            <a:r>
              <a:rPr lang="en-GB" sz="3000" b="1" dirty="0" smtClean="0"/>
              <a:t>At the Doctor’s office</a:t>
            </a:r>
          </a:p>
          <a:p>
            <a:r>
              <a:rPr lang="en-GB" sz="3000" b="1" dirty="0" smtClean="0"/>
              <a:t>At the pharmacy</a:t>
            </a:r>
            <a:endParaRPr lang="en-GB" sz="3000" b="1" dirty="0"/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15" y="4431608"/>
            <a:ext cx="2475996" cy="18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375450"/>
            <a:ext cx="9905998" cy="770444"/>
          </a:xfrm>
        </p:spPr>
        <p:txBody>
          <a:bodyPr/>
          <a:lstStyle/>
          <a:p>
            <a:pPr algn="ctr"/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Materials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365814"/>
            <a:ext cx="9905999" cy="4425388"/>
          </a:xfrm>
        </p:spPr>
        <p:txBody>
          <a:bodyPr>
            <a:normAutofit/>
          </a:bodyPr>
          <a:lstStyle/>
          <a:p>
            <a:r>
              <a:rPr lang="en-GB" dirty="0" smtClean="0"/>
              <a:t>Textbook (general content)</a:t>
            </a:r>
          </a:p>
          <a:p>
            <a:r>
              <a:rPr lang="en-GB" dirty="0" smtClean="0"/>
              <a:t>Authentic documents</a:t>
            </a:r>
          </a:p>
          <a:p>
            <a:r>
              <a:rPr lang="en-GB" dirty="0" smtClean="0"/>
              <a:t>Online resources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761" y="1365814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8869"/>
          </a:xfrm>
        </p:spPr>
        <p:txBody>
          <a:bodyPr/>
          <a:lstStyle/>
          <a:p>
            <a:pPr algn="ctr"/>
            <a:r>
              <a:rPr lang="en-GB" dirty="0" smtClean="0"/>
              <a:t>Vocabulary sheets done in class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2112" y="1782500"/>
            <a:ext cx="4190036" cy="479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176" y="1139949"/>
            <a:ext cx="5132748" cy="57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72" y="302437"/>
            <a:ext cx="9905998" cy="1074950"/>
          </a:xfrm>
        </p:spPr>
        <p:txBody>
          <a:bodyPr/>
          <a:lstStyle/>
          <a:p>
            <a:pPr algn="ctr"/>
            <a:r>
              <a:rPr lang="en-GB" dirty="0" smtClean="0"/>
              <a:t>E-learning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76" y="1041722"/>
            <a:ext cx="9375494" cy="5660020"/>
          </a:xfrm>
        </p:spPr>
      </p:pic>
    </p:spTree>
    <p:extLst>
      <p:ext uri="{BB962C8B-B14F-4D97-AF65-F5344CB8AC3E}">
        <p14:creationId xmlns:p14="http://schemas.microsoft.com/office/powerpoint/2010/main" val="9047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477</TotalTime>
  <Words>1078</Words>
  <Application>Microsoft Office PowerPoint</Application>
  <PresentationFormat>Widescreen</PresentationFormat>
  <Paragraphs>143</Paragraphs>
  <Slides>22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Aharoni</vt:lpstr>
      <vt:lpstr>Arial</vt:lpstr>
      <vt:lpstr>Calibri</vt:lpstr>
      <vt:lpstr>Trebuchet MS</vt:lpstr>
      <vt:lpstr>Tw Cen MT</vt:lpstr>
      <vt:lpstr>Circuit</vt:lpstr>
      <vt:lpstr>   French for Medics Beginners   </vt:lpstr>
      <vt:lpstr>background information</vt:lpstr>
      <vt:lpstr>Objectives</vt:lpstr>
      <vt:lpstr>For Example (session 2)</vt:lpstr>
      <vt:lpstr>For Example (session 2)</vt:lpstr>
      <vt:lpstr>MEDICAL Topics COVERED over the term</vt:lpstr>
      <vt:lpstr>Materials</vt:lpstr>
      <vt:lpstr>Vocabulary sheets done in class</vt:lpstr>
      <vt:lpstr>E-learning </vt:lpstr>
      <vt:lpstr>E-learning </vt:lpstr>
      <vt:lpstr>Authentic documents  At the Pharmacy</vt:lpstr>
      <vt:lpstr>Authentic documents </vt:lpstr>
      <vt:lpstr>Audio documents introducing new vocabulary</vt:lpstr>
      <vt:lpstr>Listening comprehension</vt:lpstr>
      <vt:lpstr>THE TASk </vt:lpstr>
      <vt:lpstr>Warm up activity</vt:lpstr>
      <vt:lpstr>The CONTEXT Conduct your first consultation in French</vt:lpstr>
      <vt:lpstr>Learning context</vt:lpstr>
      <vt:lpstr>POTENTIAL Follow-up activities </vt:lpstr>
      <vt:lpstr>COnClusion</vt:lpstr>
      <vt:lpstr>Advantages</vt:lpstr>
      <vt:lpstr>Thank you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Andrawiss-Dlamini, Helene</dc:creator>
  <cp:lastModifiedBy>Allary, Magali</cp:lastModifiedBy>
  <cp:revision>62</cp:revision>
  <dcterms:created xsi:type="dcterms:W3CDTF">2016-08-09T13:22:41Z</dcterms:created>
  <dcterms:modified xsi:type="dcterms:W3CDTF">2016-09-08T14:25:14Z</dcterms:modified>
</cp:coreProperties>
</file>