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371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672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84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84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91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Italian for Medics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Task based approach at Beginner Level</a:t>
            </a:r>
          </a:p>
          <a:p>
            <a:endParaRPr lang="en-US" dirty="0"/>
          </a:p>
          <a:p>
            <a:pPr algn="l"/>
            <a:r>
              <a:rPr lang="en-US" sz="1600" dirty="0"/>
              <a:t>Modern Language Centre – King’s College London</a:t>
            </a:r>
          </a:p>
          <a:p>
            <a:pPr algn="l"/>
            <a:r>
              <a:rPr lang="en-US" sz="1600" dirty="0"/>
              <a:t>barbara.rocci@kcl.ac.uk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5" y="27129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Thank you </a:t>
            </a:r>
            <a:r>
              <a:rPr lang="en-GB" sz="5400" dirty="0">
                <a:sym typeface="Wingdings" panose="05000000000000000000" pitchFamily="2" charset="2"/>
              </a:rPr>
              <a:t></a:t>
            </a:r>
            <a:br>
              <a:rPr lang="en-GB" sz="5400" dirty="0">
                <a:sym typeface="Wingdings" panose="05000000000000000000" pitchFamily="2" charset="2"/>
              </a:rPr>
            </a:b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963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Italian for Medics 1</a:t>
            </a:r>
            <a:br>
              <a:rPr lang="en-GB" dirty="0"/>
            </a:br>
            <a:r>
              <a:rPr lang="en-GB" dirty="0"/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Assessed Module aimed at UG Medical students (40 hours = 2hs a week per 20 weeks)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Syllabus: same grammar topics and functions as a standard beginner class + specific vocabulary and function related to medical professions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Resources: course contents and resources have been developed </a:t>
            </a:r>
            <a:r>
              <a:rPr lang="en-GB" i="1" dirty="0"/>
              <a:t>ad hoc </a:t>
            </a:r>
            <a:r>
              <a:rPr lang="en-GB" dirty="0"/>
              <a:t>by Italian teachers at the MLC between 2007 and 2009 and constantly updated (resources include printed materials, audio and video recordings and on-line interactive exercises)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Assessment: Oral (health related discussion on a visual stimulus) and Written exam (reading comprehension, use of language in context, writing)</a:t>
            </a:r>
          </a:p>
        </p:txBody>
      </p:sp>
    </p:spTree>
    <p:extLst>
      <p:ext uri="{BB962C8B-B14F-4D97-AF65-F5344CB8AC3E}">
        <p14:creationId xmlns:p14="http://schemas.microsoft.com/office/powerpoint/2010/main" val="8449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Italian for Medics 1</a:t>
            </a:r>
            <a:br>
              <a:rPr lang="en-GB" dirty="0"/>
            </a:br>
            <a:r>
              <a:rPr lang="en-GB" dirty="0"/>
              <a:t>pedagogical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based and communicative approach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Students are engaged and are asked to complete ‘real-life’ tasks prioritising communication over formal accuracy </a:t>
            </a:r>
            <a:r>
              <a:rPr lang="en-GB" i="1" dirty="0"/>
              <a:t>per se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Resources are often derived from authentic materials and expose students to real communicative situations such as those they might encounter if working in an Italian hospital or surgery</a:t>
            </a:r>
          </a:p>
        </p:txBody>
      </p:sp>
    </p:spTree>
    <p:extLst>
      <p:ext uri="{BB962C8B-B14F-4D97-AF65-F5344CB8AC3E}">
        <p14:creationId xmlns:p14="http://schemas.microsoft.com/office/powerpoint/2010/main" val="8775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55" y="251614"/>
            <a:ext cx="3799005" cy="17490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400" dirty="0"/>
              <a:t>Healthy habits and lifestyles:</a:t>
            </a:r>
            <a:br>
              <a:rPr lang="en-GB" sz="4400" dirty="0"/>
            </a:br>
            <a:r>
              <a:rPr lang="en-GB" sz="4400" dirty="0"/>
              <a:t>Giving advice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1740324"/>
            <a:ext cx="5211762" cy="30662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054" y="2000634"/>
            <a:ext cx="3799005" cy="47622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Aims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and </a:t>
            </a:r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objectives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of the unit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Reinforcing and consolidating conversational skills in relation to interviewing patients on their family history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Reinforcing and consolidating vocabulary and expressions related to daily routine and habits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Familiarising with vocabulary and expressions concerning general pathologies 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Using modal verbs to give advise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Revising and consolidating reflexive verbs</a:t>
            </a:r>
          </a:p>
          <a:p>
            <a:pPr marL="285750" indent="-285750">
              <a:buFontTx/>
              <a:buChar char="-"/>
            </a:pPr>
            <a:r>
              <a:rPr lang="en-GB" sz="1400" b="1" dirty="0">
                <a:latin typeface="Garamond" panose="02020404030301010803" pitchFamily="18" charset="0"/>
              </a:rPr>
              <a:t>Consolidating the formal </a:t>
            </a:r>
            <a:r>
              <a:rPr lang="en-GB" sz="1400" b="1" i="1" dirty="0">
                <a:latin typeface="Garamond" panose="02020404030301010803" pitchFamily="18" charset="0"/>
              </a:rPr>
              <a:t>Lei</a:t>
            </a:r>
          </a:p>
        </p:txBody>
      </p:sp>
    </p:spTree>
    <p:extLst>
      <p:ext uri="{BB962C8B-B14F-4D97-AF65-F5344CB8AC3E}">
        <p14:creationId xmlns:p14="http://schemas.microsoft.com/office/powerpoint/2010/main" val="19789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7523"/>
          </a:xfrm>
        </p:spPr>
        <p:txBody>
          <a:bodyPr>
            <a:normAutofit fontScale="90000"/>
          </a:bodyPr>
          <a:lstStyle/>
          <a:p>
            <a:r>
              <a:rPr lang="en-GB" dirty="0"/>
              <a:t>1. Warm up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9240"/>
            <a:ext cx="9601200" cy="4756108"/>
          </a:xfrm>
        </p:spPr>
        <p:txBody>
          <a:bodyPr/>
          <a:lstStyle/>
          <a:p>
            <a:r>
              <a:rPr lang="en-GB" dirty="0"/>
              <a:t>Students watch an authentic video from an Italian commercial and they associate with it as many words as they can remember connected to daily routine and habits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11" y="2742538"/>
            <a:ext cx="6770933" cy="3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6161"/>
            <a:ext cx="9601200" cy="1632419"/>
          </a:xfrm>
        </p:spPr>
        <p:txBody>
          <a:bodyPr>
            <a:normAutofit fontScale="90000"/>
          </a:bodyPr>
          <a:lstStyle/>
          <a:p>
            <a:r>
              <a:rPr lang="en-GB" dirty="0"/>
              <a:t>2. Input </a:t>
            </a:r>
            <a:br>
              <a:rPr lang="en-GB" dirty="0"/>
            </a:br>
            <a:r>
              <a:rPr lang="en-GB" dirty="0"/>
              <a:t>– </a:t>
            </a:r>
            <a:r>
              <a:rPr lang="en-GB" sz="4000" dirty="0"/>
              <a:t>Global and analytical comprehension – </a:t>
            </a:r>
            <a:br>
              <a:rPr lang="en-GB" sz="4000" dirty="0"/>
            </a:br>
            <a:r>
              <a:rPr lang="en-GB" sz="4000" dirty="0"/>
              <a:t>Analysis of specific structures and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39" y="2126439"/>
            <a:ext cx="8702142" cy="4318841"/>
          </a:xfrm>
        </p:spPr>
      </p:pic>
    </p:spTree>
    <p:extLst>
      <p:ext uri="{BB962C8B-B14F-4D97-AF65-F5344CB8AC3E}">
        <p14:creationId xmlns:p14="http://schemas.microsoft.com/office/powerpoint/2010/main" val="214089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‘Real-life’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004" y="1548697"/>
            <a:ext cx="10377181" cy="499243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Students design in class a questionnaire on lifestyle and daily habits in Italian for potential patients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For homework students interview an Italian peer (for example an Italian medical student) by using the questionnaire and they write down the answers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In class, following session, they work in groups comparing and contrasting their answers and they select the most recurrent ones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Students design a leaflet to be distributed in GP surgeries with specific advices for Italian students living in London…</a:t>
            </a:r>
          </a:p>
        </p:txBody>
      </p:sp>
      <p:pic>
        <p:nvPicPr>
          <p:cNvPr id="1026" name="Picture 2" descr="http://www.russb.co.uk/rb-links/images/epp/epp-leafl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67" y="4713289"/>
            <a:ext cx="3111415" cy="20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One of the leaflets prepared by the students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4" y="2285999"/>
            <a:ext cx="5235097" cy="3226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03" y="2313558"/>
            <a:ext cx="5273306" cy="31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99" y="251613"/>
            <a:ext cx="4069028" cy="21578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Advantages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3769"/>
          <a:stretch>
            <a:fillRect/>
          </a:stretch>
        </p:blipFill>
        <p:spPr>
          <a:xfrm>
            <a:off x="871184" y="2538919"/>
            <a:ext cx="3982857" cy="41013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6253" y="414241"/>
            <a:ext cx="4473809" cy="6075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endParaRPr lang="en-GB" sz="1800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>
                <a:latin typeface="Garamond" panose="02020404030301010803" pitchFamily="18" charset="0"/>
              </a:rPr>
              <a:t>Students are engaged in activities that encourage them to communicate in the TL at very basic level, but in a context similar to the one they will encounter in the target country as part of their medical training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latin typeface="Garamond" panose="02020404030301010803" pitchFamily="18" charset="0"/>
              </a:rPr>
              <a:t>Students work with simulation based learning, which is coherent with the pedagogical approached used in their medical training (so they can activate transferrable skills)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latin typeface="Garamond" panose="02020404030301010803" pitchFamily="18" charset="0"/>
              </a:rPr>
              <a:t>Students practice all linguistics skills at once: reading, writing, speaking and listening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latin typeface="Garamond" panose="02020404030301010803" pitchFamily="18" charset="0"/>
              </a:rPr>
              <a:t>The unit is ‘easy’ to realise, it does not require special equipment or complex instructions</a:t>
            </a:r>
          </a:p>
        </p:txBody>
      </p:sp>
    </p:spTree>
    <p:extLst>
      <p:ext uri="{BB962C8B-B14F-4D97-AF65-F5344CB8AC3E}">
        <p14:creationId xmlns:p14="http://schemas.microsoft.com/office/powerpoint/2010/main" val="5256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178</TotalTime>
  <Words>477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Garamond</vt:lpstr>
      <vt:lpstr>Trebuchet MS</vt:lpstr>
      <vt:lpstr>Wingdings</vt:lpstr>
      <vt:lpstr>Crop</vt:lpstr>
      <vt:lpstr>Italian for Medics 1</vt:lpstr>
      <vt:lpstr>Italian for Medics 1 basic information</vt:lpstr>
      <vt:lpstr>Italian for Medics 1 pedagogical approach</vt:lpstr>
      <vt:lpstr>Healthy habits and lifestyles: Giving advice </vt:lpstr>
      <vt:lpstr>1. Warm up </vt:lpstr>
      <vt:lpstr>2. Input  – Global and analytical comprehension –  Analysis of specific structures and practice</vt:lpstr>
      <vt:lpstr>3. ‘Real-life’ task</vt:lpstr>
      <vt:lpstr>One of the leaflets prepared by the students </vt:lpstr>
      <vt:lpstr> Advantages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</dc:creator>
  <cp:lastModifiedBy>Rocci, Barbara</cp:lastModifiedBy>
  <cp:revision>21</cp:revision>
  <dcterms:created xsi:type="dcterms:W3CDTF">2013-07-15T20:26:40Z</dcterms:created>
  <dcterms:modified xsi:type="dcterms:W3CDTF">2016-09-01T17:13:22Z</dcterms:modified>
</cp:coreProperties>
</file>