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79" r:id="rId12"/>
    <p:sldId id="271" r:id="rId13"/>
    <p:sldId id="27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D393-B680-42EB-A15B-D6D16AB2BDE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BABAD-57AF-4A35-A12E-608B644878E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0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ABAD-57AF-4A35-A12E-608B644878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5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6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8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2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1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1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3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1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54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0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0433-4CB8-41B9-9730-DF72136252D9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5411B-6EAC-4E70-A605-01C44E25E5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5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jnr8GkuYTOAhUEL8AKHfqpADkQjRwIBw&amp;url=http://www.kcl.ac.uk/study/postgraduate/&amp;psig=AFQjCNHmFdprww3ZGNGotzWPOyx8-b4xXQ&amp;ust=146918674859570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emonde.fr/les-decodeurs/article/2015/06/05/quels-sont-les-vaccins-obligatoires-et-recommandes_4648265_4355770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nfirmier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2068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Languages for Specific Purposes in Higher Education 2016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7868" y="2996952"/>
            <a:ext cx="6400800" cy="1752600"/>
          </a:xfrm>
        </p:spPr>
        <p:txBody>
          <a:bodyPr/>
          <a:lstStyle/>
          <a:p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medics</a:t>
            </a:r>
            <a:r>
              <a:rPr lang="fr-FR" dirty="0" smtClean="0"/>
              <a:t> on the </a:t>
            </a:r>
            <a:r>
              <a:rPr lang="fr-FR" dirty="0" err="1" smtClean="0"/>
              <a:t>task</a:t>
            </a:r>
            <a:endParaRPr lang="fr-FR" dirty="0" smtClean="0"/>
          </a:p>
          <a:p>
            <a:r>
              <a:rPr lang="fr-FR" dirty="0" smtClean="0"/>
              <a:t>Hélène </a:t>
            </a:r>
            <a:r>
              <a:rPr lang="fr-FR" dirty="0" err="1" smtClean="0"/>
              <a:t>Butz</a:t>
            </a:r>
            <a:endParaRPr lang="fr-FR" dirty="0" smtClean="0"/>
          </a:p>
          <a:p>
            <a:endParaRPr lang="fr-FR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89" descr="http://www.kcl.ac.uk/SiteElements/Prospectus/images/header/kcl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1452697" cy="11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3</a:t>
            </a:r>
            <a:r>
              <a:rPr lang="fr-FR" b="1" dirty="0" smtClean="0">
                <a:solidFill>
                  <a:srgbClr val="00B050"/>
                </a:solidFill>
              </a:rPr>
              <a:t>) In class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rgbClr val="00B050"/>
                </a:solidFill>
              </a:rPr>
              <a:t>series</a:t>
            </a:r>
            <a:r>
              <a:rPr lang="fr-FR" dirty="0" smtClean="0">
                <a:solidFill>
                  <a:srgbClr val="00B050"/>
                </a:solidFill>
              </a:rPr>
              <a:t> of </a:t>
            </a:r>
            <a:r>
              <a:rPr lang="fr-FR" dirty="0" err="1" smtClean="0">
                <a:solidFill>
                  <a:srgbClr val="00B050"/>
                </a:solidFill>
              </a:rPr>
              <a:t>tasks</a:t>
            </a:r>
            <a:r>
              <a:rPr lang="fr-FR" dirty="0" smtClean="0">
                <a:solidFill>
                  <a:srgbClr val="00B050"/>
                </a:solidFill>
              </a:rPr>
              <a:t> to </a:t>
            </a:r>
            <a:r>
              <a:rPr lang="fr-FR" dirty="0" err="1" smtClean="0">
                <a:solidFill>
                  <a:srgbClr val="00B050"/>
                </a:solidFill>
              </a:rPr>
              <a:t>prepare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role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play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GB" sz="2400" b="1" i="1" dirty="0"/>
              <a:t>B) Paraphrasing exercise: reformulating specialist terms into lay language.</a:t>
            </a:r>
          </a:p>
          <a:p>
            <a:pPr marL="0" lvl="0" indent="0">
              <a:buNone/>
            </a:pPr>
            <a:endParaRPr lang="fr-FR" b="1" i="1" dirty="0"/>
          </a:p>
          <a:p>
            <a:pPr marL="0" indent="0">
              <a:lnSpc>
                <a:spcPct val="80000"/>
              </a:lnSpc>
              <a:buNone/>
            </a:pPr>
            <a:r>
              <a:rPr lang="fr-FR" sz="1800" u="sng" dirty="0" err="1"/>
              <a:t>Example</a:t>
            </a:r>
            <a:r>
              <a:rPr lang="fr-FR" sz="1800" u="sng" dirty="0"/>
              <a:t> of </a:t>
            </a:r>
            <a:r>
              <a:rPr lang="fr-FR" sz="1800" u="sng" dirty="0" err="1"/>
              <a:t>technical</a:t>
            </a:r>
            <a:r>
              <a:rPr lang="fr-FR" sz="1800" u="sng" dirty="0"/>
              <a:t> </a:t>
            </a:r>
            <a:r>
              <a:rPr lang="fr-FR" sz="1800" u="sng" dirty="0" err="1"/>
              <a:t>cards</a:t>
            </a:r>
            <a:r>
              <a:rPr lang="fr-FR" sz="1800" u="sng" dirty="0"/>
              <a:t> on </a:t>
            </a:r>
            <a:r>
              <a:rPr lang="fr-FR" sz="1800" u="sng" dirty="0" err="1"/>
              <a:t>childhood’s</a:t>
            </a:r>
            <a:r>
              <a:rPr lang="fr-FR" sz="1800" u="sng" dirty="0"/>
              <a:t> </a:t>
            </a:r>
            <a:r>
              <a:rPr lang="fr-FR" sz="1800" u="sng" dirty="0" err="1"/>
              <a:t>contagious</a:t>
            </a:r>
            <a:r>
              <a:rPr lang="fr-FR" sz="1800" u="sng" dirty="0"/>
              <a:t> </a:t>
            </a:r>
            <a:r>
              <a:rPr lang="fr-FR" sz="1800" u="sng" dirty="0" err="1"/>
              <a:t>disease</a:t>
            </a:r>
            <a:r>
              <a:rPr lang="fr-FR" sz="1800" u="sng" dirty="0"/>
              <a:t> </a:t>
            </a:r>
          </a:p>
          <a:p>
            <a:pPr marL="0" lvl="0" indent="0">
              <a:buNone/>
            </a:pPr>
            <a:endParaRPr lang="fr-FR" sz="2400" i="1" u="sng" dirty="0" smtClean="0"/>
          </a:p>
          <a:p>
            <a:pPr marL="0" lvl="0" indent="0">
              <a:buNone/>
            </a:pPr>
            <a:r>
              <a:rPr lang="fr-FR" sz="2400" i="1" dirty="0" err="1" smtClean="0"/>
              <a:t>Each</a:t>
            </a:r>
            <a:r>
              <a:rPr lang="fr-FR" sz="2400" i="1" dirty="0" smtClean="0"/>
              <a:t> pair has a </a:t>
            </a:r>
            <a:r>
              <a:rPr lang="fr-FR" sz="2400" i="1" dirty="0" err="1" smtClean="0"/>
              <a:t>different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card</a:t>
            </a:r>
            <a:endParaRPr lang="en-GB" sz="2400" i="1" dirty="0" smtClean="0"/>
          </a:p>
          <a:p>
            <a:pPr marL="0" lv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6" name="Espace réservé du contenu 3"/>
          <p:cNvPicPr>
            <a:picLocks/>
          </p:cNvPicPr>
          <p:nvPr/>
        </p:nvPicPr>
        <p:blipFill rotWithShape="1">
          <a:blip r:embed="rId2"/>
          <a:srcRect l="6565" t="17601" r="50318" b="10156"/>
          <a:stretch/>
        </p:blipFill>
        <p:spPr bwMode="auto">
          <a:xfrm>
            <a:off x="4716016" y="1772816"/>
            <a:ext cx="3851386" cy="3912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8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4) In class: 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dirty="0" err="1">
                <a:solidFill>
                  <a:srgbClr val="00B050"/>
                </a:solidFill>
              </a:rPr>
              <a:t>role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play</a:t>
            </a:r>
            <a:r>
              <a:rPr lang="fr-FR" dirty="0">
                <a:solidFill>
                  <a:srgbClr val="00B050"/>
                </a:solidFill>
              </a:rPr>
              <a:t> and </a:t>
            </a:r>
            <a:r>
              <a:rPr lang="fr-FR" dirty="0" err="1">
                <a:solidFill>
                  <a:srgbClr val="00B050"/>
                </a:solidFill>
              </a:rPr>
              <a:t>game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Each</a:t>
            </a:r>
            <a:r>
              <a:rPr lang="fr-FR" dirty="0" smtClean="0"/>
              <a:t> pair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invited</a:t>
            </a:r>
            <a:r>
              <a:rPr lang="fr-FR" dirty="0" smtClean="0"/>
              <a:t> to </a:t>
            </a:r>
            <a:r>
              <a:rPr lang="fr-FR" dirty="0" err="1" smtClean="0"/>
              <a:t>demonstrate</a:t>
            </a:r>
            <a:r>
              <a:rPr lang="fr-FR" dirty="0" smtClean="0"/>
              <a:t> a consultation </a:t>
            </a:r>
            <a:r>
              <a:rPr lang="fr-FR" dirty="0" err="1" smtClean="0"/>
              <a:t>diagnosing</a:t>
            </a:r>
            <a:r>
              <a:rPr lang="fr-FR" dirty="0" smtClean="0"/>
              <a:t> the </a:t>
            </a:r>
            <a:r>
              <a:rPr lang="fr-FR" dirty="0" err="1" smtClean="0"/>
              <a:t>disease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have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specialist</a:t>
            </a:r>
            <a:r>
              <a:rPr lang="fr-FR" dirty="0" smtClean="0"/>
              <a:t> of.</a:t>
            </a:r>
          </a:p>
          <a:p>
            <a:pPr marL="0" indent="0">
              <a:lnSpc>
                <a:spcPts val="216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en-GB" dirty="0">
              <a:ea typeface="Calibri"/>
              <a:cs typeface="Times New Roman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rest</a:t>
            </a:r>
            <a:r>
              <a:rPr lang="fr-FR" dirty="0" smtClean="0"/>
              <a:t> of the class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offered</a:t>
            </a:r>
            <a:r>
              <a:rPr lang="fr-FR" dirty="0" smtClean="0"/>
              <a:t> the </a:t>
            </a:r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recognise</a:t>
            </a:r>
            <a:r>
              <a:rPr lang="fr-FR" dirty="0" smtClean="0"/>
              <a:t> the </a:t>
            </a:r>
            <a:r>
              <a:rPr lang="fr-FR" dirty="0" err="1" smtClean="0"/>
              <a:t>disease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C:\Users\Helene\AppData\Local\Microsoft\Windows\INetCache\IE\MGLMZY2E\Rpb_dialog_ico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11892"/>
            <a:ext cx="3030488" cy="20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elene\AppData\Local\Microsoft\Windows\INetCache\IE\DOA0EVE9\group-discussion-02c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18" y="3284984"/>
            <a:ext cx="3934553" cy="29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) At home: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writting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task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29349"/>
            <a:ext cx="5530329" cy="497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7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70C0"/>
                </a:solidFill>
              </a:rPr>
              <a:t>Systematised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scheme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promotes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- </a:t>
            </a:r>
            <a:r>
              <a:rPr lang="fr-FR" b="1" dirty="0" err="1">
                <a:solidFill>
                  <a:srgbClr val="0070C0"/>
                </a:solidFill>
              </a:rPr>
              <a:t>R</a:t>
            </a:r>
            <a:r>
              <a:rPr lang="fr-FR" b="1" dirty="0" err="1" smtClean="0">
                <a:solidFill>
                  <a:srgbClr val="0070C0"/>
                </a:solidFill>
              </a:rPr>
              <a:t>eflexivity</a:t>
            </a:r>
            <a:endParaRPr lang="fr-F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- </a:t>
            </a:r>
            <a:r>
              <a:rPr lang="fr-FR" b="1" dirty="0" err="1" smtClean="0">
                <a:solidFill>
                  <a:srgbClr val="0070C0"/>
                </a:solidFill>
              </a:rPr>
              <a:t>Personal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investment</a:t>
            </a:r>
            <a:endParaRPr lang="fr-FR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- </a:t>
            </a:r>
            <a:r>
              <a:rPr lang="fr-FR" b="1" dirty="0" err="1" smtClean="0">
                <a:solidFill>
                  <a:srgbClr val="0070C0"/>
                </a:solidFill>
              </a:rPr>
              <a:t>Autonomy</a:t>
            </a:r>
            <a:r>
              <a:rPr lang="fr-FR" b="1" dirty="0" smtClean="0">
                <a:solidFill>
                  <a:srgbClr val="0070C0"/>
                </a:solidFill>
              </a:rPr>
              <a:t> of </a:t>
            </a:r>
            <a:r>
              <a:rPr lang="fr-FR" b="1" dirty="0" err="1" smtClean="0">
                <a:solidFill>
                  <a:srgbClr val="0070C0"/>
                </a:solidFill>
              </a:rPr>
              <a:t>learning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French </a:t>
            </a:r>
            <a:r>
              <a:rPr lang="fr-FR" b="1" dirty="0" err="1" smtClean="0">
                <a:solidFill>
                  <a:srgbClr val="0070C0"/>
                </a:solidFill>
              </a:rPr>
              <a:t>fully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integrated</a:t>
            </a:r>
            <a:r>
              <a:rPr lang="fr-FR" b="1" dirty="0" smtClean="0">
                <a:solidFill>
                  <a:srgbClr val="0070C0"/>
                </a:solidFill>
              </a:rPr>
              <a:t> in </a:t>
            </a:r>
            <a:r>
              <a:rPr lang="fr-FR" b="1" dirty="0" err="1" smtClean="0">
                <a:solidFill>
                  <a:srgbClr val="0070C0"/>
                </a:solidFill>
              </a:rPr>
              <a:t>their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studies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C:\Users\Helene\AppData\Local\Microsoft\Windows\INetCache\IE\9UT3FW52\medical-cross-symbols-against-blue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96919" cy="4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References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 smtClean="0">
                <a:solidFill>
                  <a:srgbClr val="002060"/>
                </a:solidFill>
              </a:rPr>
              <a:t>Boyatzis</a:t>
            </a:r>
            <a:r>
              <a:rPr lang="fr-FR" dirty="0" smtClean="0">
                <a:solidFill>
                  <a:srgbClr val="002060"/>
                </a:solidFill>
              </a:rPr>
              <a:t>, R. (2006) : An </a:t>
            </a:r>
            <a:r>
              <a:rPr lang="fr-FR" dirty="0" err="1" smtClean="0">
                <a:solidFill>
                  <a:srgbClr val="002060"/>
                </a:solidFill>
              </a:rPr>
              <a:t>overview</a:t>
            </a:r>
            <a:r>
              <a:rPr lang="fr-FR" dirty="0" smtClean="0">
                <a:solidFill>
                  <a:srgbClr val="002060"/>
                </a:solidFill>
              </a:rPr>
              <a:t> of </a:t>
            </a:r>
            <a:r>
              <a:rPr lang="fr-FR" dirty="0" err="1" smtClean="0">
                <a:solidFill>
                  <a:srgbClr val="002060"/>
                </a:solidFill>
              </a:rPr>
              <a:t>intentional</a:t>
            </a:r>
            <a:r>
              <a:rPr lang="fr-FR" dirty="0" smtClean="0">
                <a:solidFill>
                  <a:srgbClr val="002060"/>
                </a:solidFill>
              </a:rPr>
              <a:t> change </a:t>
            </a:r>
            <a:r>
              <a:rPr lang="fr-FR" dirty="0" err="1" smtClean="0">
                <a:solidFill>
                  <a:srgbClr val="002060"/>
                </a:solidFill>
              </a:rPr>
              <a:t>from</a:t>
            </a:r>
            <a:r>
              <a:rPr lang="fr-FR" dirty="0" smtClean="0">
                <a:solidFill>
                  <a:srgbClr val="002060"/>
                </a:solidFill>
              </a:rPr>
              <a:t> a </a:t>
            </a:r>
            <a:r>
              <a:rPr lang="fr-FR" dirty="0" err="1" smtClean="0">
                <a:solidFill>
                  <a:srgbClr val="002060"/>
                </a:solidFill>
              </a:rPr>
              <a:t>complexity</a:t>
            </a:r>
            <a:r>
              <a:rPr lang="fr-FR" dirty="0" smtClean="0">
                <a:solidFill>
                  <a:srgbClr val="002060"/>
                </a:solidFill>
              </a:rPr>
              <a:t> perspective.  http://www.emeraldinsight.com/loi/jmd</a:t>
            </a:r>
            <a:endParaRPr lang="en-GB" altLang="en-US" dirty="0" smtClean="0">
              <a:solidFill>
                <a:srgbClr val="002060"/>
              </a:solidFill>
              <a:latin typeface="Arial" charset="0"/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err="1" smtClean="0">
                <a:solidFill>
                  <a:srgbClr val="002060"/>
                </a:solidFill>
              </a:rPr>
              <a:t>Moirand</a:t>
            </a:r>
            <a:r>
              <a:rPr lang="fr-FR" dirty="0" smtClean="0">
                <a:solidFill>
                  <a:srgbClr val="002060"/>
                </a:solidFill>
              </a:rPr>
              <a:t>, S. (1990) : Régularités et variabilités des discours de la médecine, </a:t>
            </a:r>
            <a:r>
              <a:rPr lang="fr-FR" i="1" dirty="0" smtClean="0">
                <a:solidFill>
                  <a:srgbClr val="002060"/>
                </a:solidFill>
              </a:rPr>
              <a:t>The (E)</a:t>
            </a:r>
            <a:r>
              <a:rPr lang="fr-FR" i="1" dirty="0" err="1" smtClean="0">
                <a:solidFill>
                  <a:srgbClr val="002060"/>
                </a:solidFill>
              </a:rPr>
              <a:t>specialist</a:t>
            </a:r>
            <a:r>
              <a:rPr lang="fr-FR" i="1" dirty="0" smtClean="0">
                <a:solidFill>
                  <a:srgbClr val="002060"/>
                </a:solidFill>
              </a:rPr>
              <a:t> vol. 11.</a:t>
            </a:r>
            <a:r>
              <a:rPr lang="fr-FR" dirty="0" smtClean="0">
                <a:solidFill>
                  <a:srgbClr val="002060"/>
                </a:solidFill>
              </a:rPr>
              <a:t> Sao Paulo : </a:t>
            </a:r>
            <a:r>
              <a:rPr lang="fr-FR" dirty="0" err="1" smtClean="0">
                <a:solidFill>
                  <a:srgbClr val="002060"/>
                </a:solidFill>
              </a:rPr>
              <a:t>cepril</a:t>
            </a:r>
            <a:r>
              <a:rPr lang="fr-FR" dirty="0" smtClean="0">
                <a:solidFill>
                  <a:srgbClr val="002060"/>
                </a:solidFill>
              </a:rPr>
              <a:t>.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err="1" smtClean="0">
                <a:solidFill>
                  <a:srgbClr val="002060"/>
                </a:solidFill>
              </a:rPr>
              <a:t>Mourlhon-Dallies</a:t>
            </a:r>
            <a:r>
              <a:rPr lang="fr-FR" dirty="0" smtClean="0">
                <a:solidFill>
                  <a:srgbClr val="002060"/>
                </a:solidFill>
              </a:rPr>
              <a:t>, F. (2003): Former à enseigner le français de spécialité : l’exemple du français médical, </a:t>
            </a:r>
            <a:r>
              <a:rPr lang="fr-FR" i="1" dirty="0" smtClean="0">
                <a:solidFill>
                  <a:srgbClr val="002060"/>
                </a:solidFill>
              </a:rPr>
              <a:t>Les Cahiers de l’</a:t>
            </a:r>
            <a:r>
              <a:rPr lang="fr-FR" i="1" dirty="0" err="1" smtClean="0">
                <a:solidFill>
                  <a:srgbClr val="002060"/>
                </a:solidFill>
              </a:rPr>
              <a:t>Asdifle</a:t>
            </a:r>
            <a:r>
              <a:rPr lang="fr-FR" i="1" dirty="0" smtClean="0">
                <a:solidFill>
                  <a:srgbClr val="002060"/>
                </a:solidFill>
              </a:rPr>
              <a:t>, </a:t>
            </a:r>
            <a:r>
              <a:rPr lang="fr-FR" dirty="0" smtClean="0">
                <a:solidFill>
                  <a:srgbClr val="002060"/>
                </a:solidFill>
              </a:rPr>
              <a:t>14, 175-192.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Rouleau, M. (1995) : </a:t>
            </a:r>
            <a:r>
              <a:rPr lang="fr-FR" dirty="0" smtClean="0">
                <a:solidFill>
                  <a:srgbClr val="002060"/>
                </a:solidFill>
              </a:rPr>
              <a:t>« La langue médicale : une langue de spécialité à emprunter le temps d’une traduction », </a:t>
            </a:r>
            <a:r>
              <a:rPr lang="fr-FR" i="1" dirty="0" smtClean="0">
                <a:solidFill>
                  <a:srgbClr val="002060"/>
                </a:solidFill>
              </a:rPr>
              <a:t>TTR : traduction, terminologie, rédaction</a:t>
            </a:r>
            <a:r>
              <a:rPr lang="fr-FR" dirty="0" smtClean="0">
                <a:solidFill>
                  <a:srgbClr val="002060"/>
                </a:solidFill>
              </a:rPr>
              <a:t>, Volume 8, numéro 2, 29-49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French for </a:t>
            </a:r>
            <a:r>
              <a:rPr lang="fr-FR" dirty="0" err="1" smtClean="0"/>
              <a:t>medics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5 (B2): </a:t>
            </a:r>
            <a:br>
              <a:rPr lang="fr-FR" dirty="0" smtClean="0"/>
            </a:br>
            <a:r>
              <a:rPr lang="fr-FR" b="1" dirty="0" err="1" smtClean="0">
                <a:solidFill>
                  <a:srgbClr val="0070C0"/>
                </a:solidFill>
              </a:rPr>
              <a:t>flipped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classroom</a:t>
            </a:r>
            <a:r>
              <a:rPr lang="fr-FR" b="1" dirty="0" smtClean="0">
                <a:solidFill>
                  <a:srgbClr val="0070C0"/>
                </a:solidFill>
              </a:rPr>
              <a:t> system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Objectives</a:t>
            </a:r>
          </a:p>
          <a:p>
            <a:r>
              <a:rPr lang="fr-FR" dirty="0" err="1" smtClean="0"/>
              <a:t>Means</a:t>
            </a:r>
            <a:endParaRPr lang="fr-FR" dirty="0" smtClean="0"/>
          </a:p>
          <a:p>
            <a:r>
              <a:rPr lang="fr-FR" dirty="0" err="1" smtClean="0"/>
              <a:t>Teaching</a:t>
            </a:r>
            <a:r>
              <a:rPr lang="fr-FR" dirty="0" smtClean="0"/>
              <a:t> techniques</a:t>
            </a:r>
          </a:p>
          <a:p>
            <a:r>
              <a:rPr lang="fr-FR" dirty="0" smtClean="0"/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C:\Users\Helene\AppData\Local\Microsoft\Windows\INetCache\IE\9UT3FW52\medical-cross-symbols-against-blue-backgroun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96919" cy="4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9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>
                <a:solidFill>
                  <a:srgbClr val="0070C0"/>
                </a:solidFill>
                <a:ea typeface="Calibri"/>
                <a:cs typeface="Times New Roman"/>
              </a:rPr>
              <a:t>Transferring student’s communicative and lexical competences in the medical field into </a:t>
            </a:r>
            <a:r>
              <a:rPr lang="en-GB" b="1" dirty="0" smtClean="0">
                <a:solidFill>
                  <a:srgbClr val="0070C0"/>
                </a:solidFill>
                <a:ea typeface="Calibri"/>
                <a:cs typeface="Times New Roman"/>
              </a:rPr>
              <a:t>French</a:t>
            </a:r>
            <a:endParaRPr lang="en-GB" dirty="0">
              <a:ea typeface="Calibri"/>
              <a:cs typeface="Times New Roman"/>
            </a:endParaRPr>
          </a:p>
          <a:p>
            <a:pPr lvl="0"/>
            <a:r>
              <a:rPr lang="en-GB" b="1" dirty="0">
                <a:solidFill>
                  <a:srgbClr val="0070C0"/>
                </a:solidFill>
                <a:ea typeface="Calibri"/>
                <a:cs typeface="Times New Roman"/>
              </a:rPr>
              <a:t>Helping students develop / pursue their career</a:t>
            </a:r>
            <a:endParaRPr lang="en-GB" dirty="0">
              <a:ea typeface="Calibri"/>
              <a:cs typeface="Times New Roman"/>
            </a:endParaRPr>
          </a:p>
          <a:p>
            <a:pPr lvl="0"/>
            <a:r>
              <a:rPr lang="en-GB" b="1" dirty="0">
                <a:solidFill>
                  <a:srgbClr val="0070C0"/>
                </a:solidFill>
                <a:ea typeface="Calibri"/>
                <a:cs typeface="Times New Roman"/>
              </a:rPr>
              <a:t>Putting the emphasis on MEDICINE</a:t>
            </a:r>
            <a:endParaRPr lang="en-GB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Helene\AppData\Local\Microsoft\Windows\INetCache\IE\9UT3FW52\medical-cross-symbols-against-blue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96919" cy="4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</a:t>
            </a:r>
            <a:r>
              <a:rPr lang="fr-FR" dirty="0" err="1" smtClean="0"/>
              <a:t>eans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>
                <a:solidFill>
                  <a:srgbClr val="0070C0"/>
                </a:solidFill>
                <a:ea typeface="Calibri"/>
                <a:cs typeface="Times New Roman"/>
              </a:rPr>
              <a:t>Observation of </a:t>
            </a:r>
            <a:r>
              <a:rPr lang="en-GB" b="1" dirty="0" smtClean="0">
                <a:solidFill>
                  <a:srgbClr val="0070C0"/>
                </a:solidFill>
                <a:ea typeface="Calibri"/>
                <a:cs typeface="Times New Roman"/>
              </a:rPr>
              <a:t>documents</a:t>
            </a:r>
          </a:p>
          <a:p>
            <a:pPr marL="0" lvl="0" indent="0">
              <a:buNone/>
            </a:pPr>
            <a:endParaRPr lang="en-GB" dirty="0">
              <a:ea typeface="Calibri"/>
              <a:cs typeface="Times New Roman"/>
            </a:endParaRPr>
          </a:p>
          <a:p>
            <a:pPr lvl="0"/>
            <a:r>
              <a:rPr lang="en-GB" b="1" dirty="0">
                <a:solidFill>
                  <a:srgbClr val="0070C0"/>
                </a:solidFill>
                <a:ea typeface="Calibri"/>
                <a:cs typeface="Times New Roman"/>
              </a:rPr>
              <a:t>Triggering real-life professional </a:t>
            </a:r>
            <a:r>
              <a:rPr lang="en-GB" b="1" dirty="0" smtClean="0">
                <a:solidFill>
                  <a:srgbClr val="0070C0"/>
                </a:solidFill>
                <a:ea typeface="Calibri"/>
                <a:cs typeface="Times New Roman"/>
              </a:rPr>
              <a:t>situations</a:t>
            </a:r>
          </a:p>
          <a:p>
            <a:pPr marL="0" lvl="0" indent="0">
              <a:buNone/>
            </a:pPr>
            <a:endParaRPr lang="en-GB" dirty="0">
              <a:ea typeface="Calibri"/>
              <a:cs typeface="Times New Roman"/>
            </a:endParaRPr>
          </a:p>
          <a:p>
            <a:pPr lvl="0"/>
            <a:r>
              <a:rPr lang="en-GB" b="1" dirty="0" smtClean="0">
                <a:solidFill>
                  <a:srgbClr val="0070C0"/>
                </a:solidFill>
                <a:ea typeface="Calibri"/>
                <a:cs typeface="Times New Roman"/>
              </a:rPr>
              <a:t>Learning </a:t>
            </a:r>
            <a:r>
              <a:rPr lang="en-GB" b="1" dirty="0">
                <a:solidFill>
                  <a:srgbClr val="0070C0"/>
                </a:solidFill>
                <a:ea typeface="Calibri"/>
                <a:cs typeface="Times New Roman"/>
              </a:rPr>
              <a:t>structures to speak about </a:t>
            </a:r>
            <a:r>
              <a:rPr lang="en-GB" b="1" dirty="0" smtClean="0">
                <a:solidFill>
                  <a:srgbClr val="0070C0"/>
                </a:solidFill>
                <a:ea typeface="Calibri"/>
                <a:cs typeface="Times New Roman"/>
              </a:rPr>
              <a:t>French and international </a:t>
            </a:r>
            <a:r>
              <a:rPr lang="en-GB" b="1" dirty="0">
                <a:solidFill>
                  <a:srgbClr val="0070C0"/>
                </a:solidFill>
                <a:ea typeface="Calibri"/>
                <a:cs typeface="Times New Roman"/>
              </a:rPr>
              <a:t>medical culture and ethics</a:t>
            </a:r>
            <a:endParaRPr lang="en-GB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2" descr="C:\Users\Helene\AppData\Local\Microsoft\Windows\INetCache\IE\9UT3FW52\medical-cross-symbols-against-blue-backgrou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96919" cy="4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Teaching</a:t>
            </a:r>
            <a:r>
              <a:rPr lang="fr-FR" dirty="0" smtClean="0"/>
              <a:t> techniques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>
                <a:solidFill>
                  <a:srgbClr val="0070C0"/>
                </a:solidFill>
                <a:ea typeface="Calibri"/>
                <a:cs typeface="Times New Roman"/>
              </a:rPr>
              <a:t>Systematising the twofold approach of a flipped classroom</a:t>
            </a:r>
            <a:endParaRPr lang="en-GB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l_fi" descr="See original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731510" cy="32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Helene\AppData\Local\Microsoft\Windows\INetCache\IE\9UT3FW52\medical-cross-symbols-against-blue-backgroun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96919" cy="4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1) At home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Online articles / </a:t>
            </a:r>
            <a:r>
              <a:rPr lang="fr-FR" dirty="0" err="1" smtClean="0"/>
              <a:t>videos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reading</a:t>
            </a:r>
            <a:r>
              <a:rPr lang="fr-FR" dirty="0" smtClean="0"/>
              <a:t> / </a:t>
            </a:r>
            <a:r>
              <a:rPr lang="fr-FR" dirty="0" err="1" smtClean="0"/>
              <a:t>listening</a:t>
            </a:r>
            <a:r>
              <a:rPr lang="fr-FR" dirty="0" smtClean="0"/>
              <a:t> guidance </a:t>
            </a:r>
            <a:r>
              <a:rPr lang="fr-FR" dirty="0" err="1" smtClean="0"/>
              <a:t>grid</a:t>
            </a:r>
            <a:endParaRPr lang="fr-FR" dirty="0" smtClean="0"/>
          </a:p>
          <a:p>
            <a:r>
              <a:rPr lang="fr-FR" dirty="0" err="1" smtClean="0">
                <a:sym typeface="Wingdings" panose="05000000000000000000" pitchFamily="2" charset="2"/>
              </a:rPr>
              <a:t>Contemporary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specialist</a:t>
            </a:r>
            <a:r>
              <a:rPr lang="fr-FR" dirty="0" smtClean="0">
                <a:sym typeface="Wingdings" panose="05000000000000000000" pitchFamily="2" charset="2"/>
              </a:rPr>
              <a:t> and vulgarisation </a:t>
            </a:r>
            <a:r>
              <a:rPr lang="fr-FR" dirty="0" err="1" smtClean="0">
                <a:sym typeface="Wingdings" panose="05000000000000000000" pitchFamily="2" charset="2"/>
              </a:rPr>
              <a:t>press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Introduce</a:t>
            </a:r>
            <a:r>
              <a:rPr lang="fr-FR" dirty="0" smtClean="0">
                <a:sym typeface="Wingdings" panose="05000000000000000000" pitchFamily="2" charset="2"/>
              </a:rPr>
              <a:t> the topic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 smtClean="0">
                <a:sym typeface="Wingdings" panose="05000000000000000000" pitchFamily="2" charset="2"/>
              </a:rPr>
              <a:t>Serve as the basis for </a:t>
            </a:r>
            <a:r>
              <a:rPr lang="fr-FR" dirty="0" err="1" smtClean="0">
                <a:sym typeface="Wingdings" panose="05000000000000000000" pitchFamily="2" charset="2"/>
              </a:rPr>
              <a:t>small</a:t>
            </a:r>
            <a:r>
              <a:rPr lang="fr-FR" dirty="0" smtClean="0">
                <a:sym typeface="Wingdings" panose="05000000000000000000" pitchFamily="2" charset="2"/>
              </a:rPr>
              <a:t> group discussions at the </a:t>
            </a:r>
            <a:r>
              <a:rPr lang="fr-FR" dirty="0" err="1" smtClean="0">
                <a:sym typeface="Wingdings" panose="05000000000000000000" pitchFamily="2" charset="2"/>
              </a:rPr>
              <a:t>next</a:t>
            </a:r>
            <a:r>
              <a:rPr lang="fr-FR" dirty="0" smtClean="0">
                <a:sym typeface="Wingdings" panose="05000000000000000000" pitchFamily="2" charset="2"/>
              </a:rPr>
              <a:t> class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0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text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at home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u="sng" dirty="0" smtClean="0">
              <a:hlinkClick r:id="rId2"/>
            </a:endParaRPr>
          </a:p>
          <a:p>
            <a:pPr marL="0" indent="0">
              <a:buNone/>
            </a:pPr>
            <a:endParaRPr lang="en-GB" sz="2000" u="sng" dirty="0">
              <a:hlinkClick r:id="rId2"/>
            </a:endParaRPr>
          </a:p>
          <a:p>
            <a:pPr marL="0" indent="0">
              <a:buNone/>
            </a:pPr>
            <a:endParaRPr lang="en-GB" sz="2000" u="sng" dirty="0" smtClean="0">
              <a:hlinkClick r:id="rId2"/>
            </a:endParaRPr>
          </a:p>
          <a:p>
            <a:pPr marL="0" indent="0">
              <a:buNone/>
            </a:pPr>
            <a:endParaRPr lang="en-GB" sz="2000" u="sng" dirty="0">
              <a:hlinkClick r:id="rId2"/>
            </a:endParaRPr>
          </a:p>
          <a:p>
            <a:pPr marL="0" indent="0">
              <a:buNone/>
            </a:pPr>
            <a:endParaRPr lang="en-GB" sz="2000" u="sng" dirty="0" smtClean="0">
              <a:hlinkClick r:id="rId2"/>
            </a:endParaRPr>
          </a:p>
          <a:p>
            <a:pPr marL="0" indent="0">
              <a:buNone/>
            </a:pPr>
            <a:endParaRPr lang="en-GB" sz="2000" u="sng" dirty="0">
              <a:hlinkClick r:id="rId2"/>
            </a:endParaRPr>
          </a:p>
          <a:p>
            <a:pPr marL="0" indent="0">
              <a:buNone/>
            </a:pPr>
            <a:endParaRPr lang="en-GB" sz="2000" u="sng" dirty="0" smtClean="0">
              <a:hlinkClick r:id="rId2"/>
            </a:endParaRPr>
          </a:p>
          <a:p>
            <a:pPr marL="0" indent="0">
              <a:buNone/>
            </a:pPr>
            <a:endParaRPr lang="en-GB" sz="2000" u="sng" dirty="0">
              <a:hlinkClick r:id="rId2"/>
            </a:endParaRPr>
          </a:p>
          <a:p>
            <a:pPr marL="0" indent="0">
              <a:buNone/>
            </a:pPr>
            <a:endParaRPr lang="fr-FR" sz="2000" u="sng" dirty="0" smtClean="0">
              <a:hlinkClick r:id="rId2"/>
            </a:endParaRPr>
          </a:p>
          <a:p>
            <a:pPr marL="0" indent="0">
              <a:buNone/>
            </a:pPr>
            <a:endParaRPr lang="fr-FR" sz="1200" b="1" dirty="0" smtClean="0">
              <a:hlinkClick r:id="rId2"/>
            </a:endParaRPr>
          </a:p>
          <a:p>
            <a:pPr marL="0" indent="0">
              <a:buNone/>
            </a:pPr>
            <a:r>
              <a:rPr lang="fr-FR" sz="1200" b="1" dirty="0" err="1" smtClean="0">
                <a:hlinkClick r:id="rId2"/>
              </a:rPr>
              <a:t>Vulgarization</a:t>
            </a:r>
            <a:r>
              <a:rPr lang="fr-FR" sz="1200" b="1" dirty="0" smtClean="0">
                <a:hlinkClick r:id="rId2"/>
              </a:rPr>
              <a:t> article</a:t>
            </a:r>
            <a:endParaRPr lang="en-GB" sz="1200" b="1" dirty="0" smtClean="0">
              <a:hlinkClick r:id="rId2"/>
            </a:endParaRPr>
          </a:p>
          <a:p>
            <a:pPr marL="0" indent="0">
              <a:buNone/>
            </a:pPr>
            <a:r>
              <a:rPr lang="en-GB" sz="1100" u="sng" dirty="0" smtClean="0">
                <a:hlinkClick r:id="rId2"/>
              </a:rPr>
              <a:t>http</a:t>
            </a:r>
            <a:r>
              <a:rPr lang="en-GB" sz="1100" u="sng" dirty="0">
                <a:hlinkClick r:id="rId2"/>
              </a:rPr>
              <a:t>://www.lemonde.fr/les-decodeurs/article/2015/06/05/quels-sont-les-vaccins-obligatoires-et-recommandes_4648265_4355770.html</a:t>
            </a:r>
            <a:endParaRPr lang="en-GB" sz="11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" y="1344666"/>
            <a:ext cx="8971476" cy="417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9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2</a:t>
            </a:r>
            <a:r>
              <a:rPr lang="fr-FR" b="1" dirty="0" smtClean="0">
                <a:solidFill>
                  <a:srgbClr val="00B050"/>
                </a:solidFill>
              </a:rPr>
              <a:t>) In class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rgbClr val="00B050"/>
                </a:solidFill>
              </a:rPr>
              <a:t>extended</a:t>
            </a:r>
            <a:r>
              <a:rPr lang="fr-FR" dirty="0" smtClean="0">
                <a:solidFill>
                  <a:srgbClr val="00B050"/>
                </a:solidFill>
              </a:rPr>
              <a:t> topic discussion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Group discussions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emphasis</a:t>
            </a:r>
            <a:r>
              <a:rPr lang="fr-FR" dirty="0" smtClean="0"/>
              <a:t> on </a:t>
            </a:r>
            <a:r>
              <a:rPr lang="fr-FR" dirty="0" err="1" smtClean="0"/>
              <a:t>analysis</a:t>
            </a:r>
            <a:r>
              <a:rPr lang="fr-FR" dirty="0" smtClean="0"/>
              <a:t> and expression of opinion</a:t>
            </a:r>
          </a:p>
          <a:p>
            <a:r>
              <a:rPr lang="fr-FR" dirty="0" smtClean="0"/>
              <a:t>Open </a:t>
            </a:r>
            <a:r>
              <a:rPr lang="fr-FR" dirty="0" err="1" smtClean="0"/>
              <a:t>questionning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teacher</a:t>
            </a:r>
            <a:r>
              <a:rPr lang="fr-FR" dirty="0" smtClean="0"/>
              <a:t> to trigger </a:t>
            </a:r>
            <a:r>
              <a:rPr lang="fr-FR" dirty="0" err="1" smtClean="0"/>
              <a:t>reflexivity</a:t>
            </a:r>
            <a:endParaRPr lang="fr-FR" dirty="0" smtClean="0"/>
          </a:p>
          <a:p>
            <a:r>
              <a:rPr lang="fr-FR" dirty="0" smtClean="0"/>
              <a:t>Use of ad hoc structures</a:t>
            </a:r>
          </a:p>
        </p:txBody>
      </p:sp>
    </p:spTree>
    <p:extLst>
      <p:ext uri="{BB962C8B-B14F-4D97-AF65-F5344CB8AC3E}">
        <p14:creationId xmlns:p14="http://schemas.microsoft.com/office/powerpoint/2010/main" val="8795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3</a:t>
            </a:r>
            <a:r>
              <a:rPr lang="fr-FR" b="1" dirty="0" smtClean="0">
                <a:solidFill>
                  <a:srgbClr val="00B050"/>
                </a:solidFill>
              </a:rPr>
              <a:t>) In class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rgbClr val="00B050"/>
                </a:solidFill>
              </a:rPr>
              <a:t>series</a:t>
            </a:r>
            <a:r>
              <a:rPr lang="fr-FR" dirty="0" smtClean="0">
                <a:solidFill>
                  <a:srgbClr val="00B050"/>
                </a:solidFill>
              </a:rPr>
              <a:t> of </a:t>
            </a:r>
            <a:r>
              <a:rPr lang="fr-FR" dirty="0" err="1" smtClean="0">
                <a:solidFill>
                  <a:srgbClr val="00B050"/>
                </a:solidFill>
              </a:rPr>
              <a:t>tasks</a:t>
            </a:r>
            <a:r>
              <a:rPr lang="fr-FR" dirty="0" smtClean="0">
                <a:solidFill>
                  <a:srgbClr val="00B050"/>
                </a:solidFill>
              </a:rPr>
              <a:t> to </a:t>
            </a:r>
            <a:r>
              <a:rPr lang="fr-FR" dirty="0" err="1" smtClean="0">
                <a:solidFill>
                  <a:srgbClr val="00B050"/>
                </a:solidFill>
              </a:rPr>
              <a:t>prepare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role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play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0" indent="-457200">
              <a:buAutoNum type="alphaUcParenR"/>
            </a:pPr>
            <a:r>
              <a:rPr lang="en-GB" sz="3800" b="1" i="1" dirty="0" smtClean="0"/>
              <a:t>Matching </a:t>
            </a:r>
            <a:r>
              <a:rPr lang="en-GB" sz="3800" b="1" i="1" dirty="0"/>
              <a:t>exercise : matching specialist terms with their definition</a:t>
            </a:r>
            <a:r>
              <a:rPr lang="en-GB" sz="3800" b="1" i="1" dirty="0" smtClean="0"/>
              <a:t>.</a:t>
            </a:r>
          </a:p>
          <a:p>
            <a:pPr marL="0" lvl="0" indent="0">
              <a:buNone/>
            </a:pPr>
            <a:endParaRPr lang="fr-FR" sz="2400" b="1" i="1" dirty="0"/>
          </a:p>
          <a:p>
            <a:pPr marL="0" lvl="0" indent="0">
              <a:buNone/>
            </a:pPr>
            <a:endParaRPr lang="fr-FR" sz="2400" b="1" i="1" dirty="0" smtClean="0"/>
          </a:p>
          <a:p>
            <a:pPr marL="457200" lvl="0" indent="-457200">
              <a:buAutoNum type="alphaUcParenR"/>
            </a:pPr>
            <a:endParaRPr lang="fr-FR" sz="2400" b="1" i="1" dirty="0"/>
          </a:p>
          <a:p>
            <a:pPr marL="0" lvl="0" indent="0">
              <a:buNone/>
            </a:pPr>
            <a:endParaRPr lang="fr-FR" sz="2400" b="1" i="1" dirty="0" smtClean="0"/>
          </a:p>
          <a:p>
            <a:pPr marL="457200" lvl="0" indent="-457200">
              <a:buAutoNum type="alphaUcParenR"/>
            </a:pPr>
            <a:endParaRPr lang="fr-FR" sz="2400" b="1" i="1" dirty="0"/>
          </a:p>
          <a:p>
            <a:pPr marL="0" lvl="0" indent="0">
              <a:buNone/>
            </a:pPr>
            <a:endParaRPr lang="en-GB" sz="2400" b="1" i="1" dirty="0" smtClean="0"/>
          </a:p>
          <a:p>
            <a:pPr marL="0" lvl="0" indent="0">
              <a:buNone/>
            </a:pPr>
            <a:r>
              <a:rPr lang="en-GB" sz="2800" u="sng" dirty="0" smtClean="0"/>
              <a:t>Example :</a:t>
            </a:r>
          </a:p>
          <a:p>
            <a:pPr marL="0" lvl="0" indent="0">
              <a:buNone/>
            </a:pPr>
            <a:r>
              <a:rPr lang="en-GB" sz="2800" u="sng" dirty="0" smtClean="0"/>
              <a:t>specialist text taken</a:t>
            </a:r>
          </a:p>
          <a:p>
            <a:pPr marL="0" lvl="0" indent="0">
              <a:buNone/>
            </a:pPr>
            <a:r>
              <a:rPr lang="en-GB" sz="2800" u="sng" dirty="0" smtClean="0"/>
              <a:t>from online </a:t>
            </a:r>
          </a:p>
          <a:p>
            <a:pPr marL="0" lvl="0" indent="0">
              <a:buNone/>
            </a:pPr>
            <a:r>
              <a:rPr lang="en-GB" sz="2800" u="sng" dirty="0" smtClean="0"/>
              <a:t>paediatrics course</a:t>
            </a:r>
          </a:p>
          <a:p>
            <a:pPr marL="0" lvl="0" indent="0">
              <a:buNone/>
            </a:pPr>
            <a:endParaRPr lang="en-GB" sz="1600" u="sng" dirty="0" smtClean="0"/>
          </a:p>
          <a:p>
            <a:pPr marL="0" lvl="0" indent="0">
              <a:buNone/>
            </a:pPr>
            <a:endParaRPr lang="fr-FR" sz="1400" dirty="0" smtClean="0"/>
          </a:p>
          <a:p>
            <a:pPr marL="0" lvl="0" indent="0">
              <a:buNone/>
            </a:pPr>
            <a:endParaRPr lang="fr-FR" sz="1400" dirty="0"/>
          </a:p>
          <a:p>
            <a:pPr marL="0" lv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Document </a:t>
            </a:r>
            <a:r>
              <a:rPr lang="fr-FR" sz="1400" dirty="0" err="1"/>
              <a:t>used</a:t>
            </a:r>
            <a:r>
              <a:rPr lang="fr-FR" sz="1400" dirty="0"/>
              <a:t> : « Cours - Pédiatrie - Les maladies contagieuses de l’enfant », Emmanuelle LEFEBVRE – MAYER, </a:t>
            </a:r>
            <a:r>
              <a:rPr lang="fr-FR" sz="1400" u="sng" dirty="0">
                <a:hlinkClick r:id="rId2"/>
              </a:rPr>
              <a:t>www.infirmiers.com</a:t>
            </a:r>
            <a:endParaRPr lang="en-GB" sz="1400" dirty="0"/>
          </a:p>
          <a:p>
            <a:pPr marL="0" lvl="0" indent="0">
              <a:buNone/>
            </a:pPr>
            <a:endParaRPr lang="en-GB" sz="1400" u="sng" dirty="0" smtClean="0"/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 3"/>
          <p:cNvPicPr/>
          <p:nvPr/>
        </p:nvPicPr>
        <p:blipFill rotWithShape="1">
          <a:blip r:embed="rId3"/>
          <a:srcRect l="15839" t="18139" r="16913" b="7845"/>
          <a:stretch/>
        </p:blipFill>
        <p:spPr bwMode="auto">
          <a:xfrm>
            <a:off x="3059832" y="2060848"/>
            <a:ext cx="519430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12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345</Words>
  <Application>Microsoft Office PowerPoint</Application>
  <PresentationFormat>Affichage à l'écran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Languages for Specific Purposes in Higher Education 2016</vt:lpstr>
      <vt:lpstr>French for medics level 5 (B2):  flipped classroom system</vt:lpstr>
      <vt:lpstr>Objectives</vt:lpstr>
      <vt:lpstr>Means</vt:lpstr>
      <vt:lpstr>Teaching techniques</vt:lpstr>
      <vt:lpstr>1) At home</vt:lpstr>
      <vt:lpstr>Example of text prepared at home</vt:lpstr>
      <vt:lpstr>2) In class :  extended topic discussion</vt:lpstr>
      <vt:lpstr>3) In class :  series of tasks to prepare role play</vt:lpstr>
      <vt:lpstr>3) In class :  series of tasks to prepare role play</vt:lpstr>
      <vt:lpstr>4) In class:  role play and game</vt:lpstr>
      <vt:lpstr>5) At home: writting task</vt:lpstr>
      <vt:lpstr>Conclusion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 for Specific Purposes in Higher Education 2016</dc:title>
  <dc:creator>Helene Butz</dc:creator>
  <cp:lastModifiedBy>Helene Butz</cp:lastModifiedBy>
  <cp:revision>33</cp:revision>
  <dcterms:created xsi:type="dcterms:W3CDTF">2016-08-10T12:03:26Z</dcterms:created>
  <dcterms:modified xsi:type="dcterms:W3CDTF">2016-09-13T07:46:16Z</dcterms:modified>
</cp:coreProperties>
</file>